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slides/slide76.xml" ContentType="application/vnd.openxmlformats-officedocument.presentationml.slide+xml"/>
  <Override PartName="/ppt/slides/slide94.xml" ContentType="application/vnd.openxmlformats-officedocument.presentationml.slide+xml"/>
  <Override PartName="/ppt/slides/slide113.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s/slide83.xml" ContentType="application/vnd.openxmlformats-officedocument.presentationml.slide+xml"/>
  <Override PartName="/ppt/slides/slide102.xml" ContentType="application/vnd.openxmlformats-officedocument.presentationml.slide+xml"/>
  <Override PartName="/ppt/slideLayouts/slideLayout6.xml" ContentType="application/vnd.openxmlformats-officedocument.presentationml.slideLayout+xml"/>
  <Override PartName="/ppt/slides/slide25.xml" ContentType="application/vnd.openxmlformats-officedocument.presentationml.slide+xml"/>
  <Override PartName="/ppt/slides/slide43.xml" ContentType="application/vnd.openxmlformats-officedocument.presentationml.slide+xml"/>
  <Override PartName="/ppt/slides/slide72.xml" ContentType="application/vnd.openxmlformats-officedocument.presentationml.slide+xml"/>
  <Override PartName="/ppt/slides/slide90.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s/slide99.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slides/slide77.xml" ContentType="application/vnd.openxmlformats-officedocument.presentationml.slide+xml"/>
  <Override PartName="/ppt/slides/slide88.xml" ContentType="application/vnd.openxmlformats-officedocument.presentationml.slide+xml"/>
  <Override PartName="/ppt/slides/slide107.xml" ContentType="application/vnd.openxmlformats-officedocument.presentationml.slide+xml"/>
  <Override PartName="/ppt/viewProps.xml" ContentType="application/vnd.openxmlformats-officedocument.presentationml.viewProps+xml"/>
  <Override PartName="/ppt/slides/slide5.xml" ContentType="application/vnd.openxmlformats-officedocument.presentationml.slide+xml"/>
  <Override PartName="/ppt/slides/slide19.xml" ContentType="application/vnd.openxmlformats-officedocument.presentationml.slide+xml"/>
  <Override PartName="/ppt/slides/slide48.xml" ContentType="application/vnd.openxmlformats-officedocument.presentationml.slide+xml"/>
  <Override PartName="/ppt/slides/slide66.xml" ContentType="application/vnd.openxmlformats-officedocument.presentationml.slide+xml"/>
  <Override PartName="/ppt/slides/slide95.xml" ContentType="application/vnd.openxmlformats-officedocument.presentationml.slide+xml"/>
  <Override PartName="/ppt/slides/slide103.xml" ContentType="application/vnd.openxmlformats-officedocument.presentationml.slide+xml"/>
  <Override PartName="/ppt/slides/slide114.xml" ContentType="application/vnd.openxmlformats-officedocument.presentationml.slide+xml"/>
  <Override PartName="/ppt/slideLayouts/slideLayout7.xml" ContentType="application/vnd.openxmlformats-officedocument.presentationml.slideLayout+xml"/>
  <Override PartName="/ppt/notesSlides/notesSlide3.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slides/slide64.xml" ContentType="application/vnd.openxmlformats-officedocument.presentationml.slide+xml"/>
  <Override PartName="/ppt/slides/slide73.xml" ContentType="application/vnd.openxmlformats-officedocument.presentationml.slide+xml"/>
  <Override PartName="/ppt/slides/slide84.xml" ContentType="application/vnd.openxmlformats-officedocument.presentationml.slide+xml"/>
  <Override PartName="/ppt/slides/slide93.xml" ContentType="application/vnd.openxmlformats-officedocument.presentationml.slide+xml"/>
  <Override PartName="/ppt/slides/slide101.xml" ContentType="application/vnd.openxmlformats-officedocument.presentationml.slide+xml"/>
  <Override PartName="/ppt/slides/slide112.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Override PartName="/ppt/slides/slide71.xml" ContentType="application/vnd.openxmlformats-officedocument.presentationml.slide+xml"/>
  <Override PartName="/ppt/slides/slide80.xml" ContentType="application/vnd.openxmlformats-officedocument.presentationml.slide+xml"/>
  <Override PartName="/ppt/slides/slide82.xml" ContentType="application/vnd.openxmlformats-officedocument.presentationml.slide+xml"/>
  <Override PartName="/ppt/slides/slide91.xml" ContentType="application/vnd.openxmlformats-officedocument.presentationml.slide+xml"/>
  <Override PartName="/ppt/slides/slide110.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0.xml" ContentType="application/vnd.openxmlformats-officedocument.presentationml.slideLayout+xml"/>
  <Default Extension="gif" ContentType="image/gif"/>
  <Override PartName="/ppt/slides/slide89.xml" ContentType="application/vnd.openxmlformats-officedocument.presentationml.slide+xml"/>
  <Override PartName="/ppt/slides/slide98.xml" ContentType="application/vnd.openxmlformats-officedocument.presentationml.slide+xml"/>
  <Override PartName="/ppt/slides/slide108.xml" ContentType="application/vnd.openxmlformats-officedocument.presentationml.slide+xml"/>
  <Override PartName="/ppt/slides/slide8.xml" ContentType="application/vnd.openxmlformats-officedocument.presentationml.slide+xml"/>
  <Override PartName="/ppt/slides/slide49.xml" ContentType="application/vnd.openxmlformats-officedocument.presentationml.slide+xml"/>
  <Override PartName="/ppt/slides/slide69.xml" ContentType="application/vnd.openxmlformats-officedocument.presentationml.slide+xml"/>
  <Override PartName="/ppt/slides/slide78.xml" ContentType="application/vnd.openxmlformats-officedocument.presentationml.slide+xml"/>
  <Override PartName="/ppt/slides/slide87.xml" ContentType="application/vnd.openxmlformats-officedocument.presentationml.slide+xml"/>
  <Override PartName="/ppt/slides/slide96.xml" ContentType="application/vnd.openxmlformats-officedocument.presentationml.slide+xml"/>
  <Override PartName="/ppt/slides/slide106.xml" ContentType="application/vnd.openxmlformats-officedocument.presentationml.slide+xml"/>
  <Override PartName="/ppt/slides/slide115.xml" ContentType="application/vnd.openxmlformats-officedocument.presentationml.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s/slide85.xml" ContentType="application/vnd.openxmlformats-officedocument.presentationml.slide+xml"/>
  <Override PartName="/ppt/slides/slide104.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s/slide92.xml" ContentType="application/vnd.openxmlformats-officedocument.presentationml.slide+xml"/>
  <Override PartName="/ppt/slides/slide111.xml" ContentType="application/vnd.openxmlformats-officedocument.presentationml.slide+xml"/>
  <Override PartName="/ppt/slideLayouts/slideLayout4.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81.xml" ContentType="application/vnd.openxmlformats-officedocument.presentationml.slide+xml"/>
  <Override PartName="/ppt/slides/slide100.xml" ContentType="application/vnd.openxmlformats-officedocument.presentationml.slide+xml"/>
  <Default Extension="wmf" ContentType="image/x-wmf"/>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slides/slide79.xml" ContentType="application/vnd.openxmlformats-officedocument.presentationml.slide+xml"/>
  <Override PartName="/ppt/slides/slide109.xml" ContentType="application/vnd.openxmlformats-officedocument.presentationml.slide+xml"/>
  <Override PartName="/ppt/slides/slide7.xml" ContentType="application/vnd.openxmlformats-officedocument.presentationml.slide+xml"/>
  <Override PartName="/ppt/slides/slide68.xml" ContentType="application/vnd.openxmlformats-officedocument.presentationml.slide+xml"/>
  <Override PartName="/ppt/slides/slide97.xml" ContentType="application/vnd.openxmlformats-officedocument.presentationml.slide+xml"/>
  <Override PartName="/ppt/slideLayouts/slideLayout9.xml" ContentType="application/vnd.openxmlformats-officedocument.presentationml.slideLayout+xml"/>
  <Override PartName="/ppt/slides/slide28.xml" ContentType="application/vnd.openxmlformats-officedocument.presentationml.slide+xml"/>
  <Override PartName="/ppt/slides/slide39.xml" ContentType="application/vnd.openxmlformats-officedocument.presentationml.slide+xml"/>
  <Override PartName="/ppt/slides/slide57.xml" ContentType="application/vnd.openxmlformats-officedocument.presentationml.slide+xml"/>
  <Override PartName="/ppt/slides/slide75.xml" ContentType="application/vnd.openxmlformats-officedocument.presentationml.slide+xml"/>
  <Override PartName="/ppt/slides/slide86.xml" ContentType="application/vnd.openxmlformats-officedocument.presentationml.slide+xml"/>
  <Override PartName="/ppt/slides/slide105.xml" ContentType="application/vnd.openxmlformats-officedocument.presentationml.slide+xml"/>
  <Override PartName="/ppt/notesSlides/notesSlide1.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117"/>
  </p:notesMasterIdLst>
  <p:sldIdLst>
    <p:sldId id="256" r:id="rId2"/>
    <p:sldId id="257" r:id="rId3"/>
    <p:sldId id="301" r:id="rId4"/>
    <p:sldId id="258" r:id="rId5"/>
    <p:sldId id="259" r:id="rId6"/>
    <p:sldId id="260" r:id="rId7"/>
    <p:sldId id="261" r:id="rId8"/>
    <p:sldId id="263" r:id="rId9"/>
    <p:sldId id="303" r:id="rId10"/>
    <p:sldId id="302" r:id="rId11"/>
    <p:sldId id="264" r:id="rId12"/>
    <p:sldId id="355" r:id="rId13"/>
    <p:sldId id="357" r:id="rId14"/>
    <p:sldId id="356" r:id="rId15"/>
    <p:sldId id="359" r:id="rId16"/>
    <p:sldId id="360" r:id="rId17"/>
    <p:sldId id="306" r:id="rId18"/>
    <p:sldId id="267" r:id="rId19"/>
    <p:sldId id="358" r:id="rId20"/>
    <p:sldId id="307" r:id="rId21"/>
    <p:sldId id="361" r:id="rId22"/>
    <p:sldId id="308" r:id="rId23"/>
    <p:sldId id="362" r:id="rId24"/>
    <p:sldId id="309" r:id="rId25"/>
    <p:sldId id="305" r:id="rId26"/>
    <p:sldId id="363" r:id="rId27"/>
    <p:sldId id="310" r:id="rId28"/>
    <p:sldId id="364" r:id="rId29"/>
    <p:sldId id="311" r:id="rId30"/>
    <p:sldId id="365" r:id="rId31"/>
    <p:sldId id="312" r:id="rId32"/>
    <p:sldId id="366" r:id="rId33"/>
    <p:sldId id="313" r:id="rId34"/>
    <p:sldId id="314" r:id="rId35"/>
    <p:sldId id="367" r:id="rId36"/>
    <p:sldId id="315" r:id="rId37"/>
    <p:sldId id="368" r:id="rId38"/>
    <p:sldId id="316" r:id="rId39"/>
    <p:sldId id="369" r:id="rId40"/>
    <p:sldId id="317" r:id="rId41"/>
    <p:sldId id="318" r:id="rId42"/>
    <p:sldId id="370" r:id="rId43"/>
    <p:sldId id="372" r:id="rId44"/>
    <p:sldId id="319" r:id="rId45"/>
    <p:sldId id="371" r:id="rId46"/>
    <p:sldId id="320" r:id="rId47"/>
    <p:sldId id="373" r:id="rId48"/>
    <p:sldId id="321" r:id="rId49"/>
    <p:sldId id="322" r:id="rId50"/>
    <p:sldId id="376" r:id="rId51"/>
    <p:sldId id="374" r:id="rId52"/>
    <p:sldId id="375" r:id="rId53"/>
    <p:sldId id="323" r:id="rId54"/>
    <p:sldId id="324" r:id="rId55"/>
    <p:sldId id="377" r:id="rId56"/>
    <p:sldId id="378" r:id="rId57"/>
    <p:sldId id="325" r:id="rId58"/>
    <p:sldId id="379" r:id="rId59"/>
    <p:sldId id="326" r:id="rId60"/>
    <p:sldId id="380" r:id="rId61"/>
    <p:sldId id="327" r:id="rId62"/>
    <p:sldId id="381" r:id="rId63"/>
    <p:sldId id="270" r:id="rId64"/>
    <p:sldId id="382" r:id="rId65"/>
    <p:sldId id="289" r:id="rId66"/>
    <p:sldId id="383" r:id="rId67"/>
    <p:sldId id="330" r:id="rId68"/>
    <p:sldId id="384" r:id="rId69"/>
    <p:sldId id="332" r:id="rId70"/>
    <p:sldId id="385" r:id="rId71"/>
    <p:sldId id="331" r:id="rId72"/>
    <p:sldId id="386" r:id="rId73"/>
    <p:sldId id="398" r:id="rId74"/>
    <p:sldId id="334" r:id="rId75"/>
    <p:sldId id="387" r:id="rId76"/>
    <p:sldId id="333" r:id="rId77"/>
    <p:sldId id="388" r:id="rId78"/>
    <p:sldId id="335" r:id="rId79"/>
    <p:sldId id="336" r:id="rId80"/>
    <p:sldId id="389" r:id="rId81"/>
    <p:sldId id="337" r:id="rId82"/>
    <p:sldId id="390" r:id="rId83"/>
    <p:sldId id="338" r:id="rId84"/>
    <p:sldId id="339" r:id="rId85"/>
    <p:sldId id="391" r:id="rId86"/>
    <p:sldId id="340" r:id="rId87"/>
    <p:sldId id="341" r:id="rId88"/>
    <p:sldId id="392" r:id="rId89"/>
    <p:sldId id="393" r:id="rId90"/>
    <p:sldId id="342" r:id="rId91"/>
    <p:sldId id="394" r:id="rId92"/>
    <p:sldId id="347" r:id="rId93"/>
    <p:sldId id="343" r:id="rId94"/>
    <p:sldId id="395" r:id="rId95"/>
    <p:sldId id="344" r:id="rId96"/>
    <p:sldId id="396" r:id="rId97"/>
    <p:sldId id="345" r:id="rId98"/>
    <p:sldId id="397" r:id="rId99"/>
    <p:sldId id="346" r:id="rId100"/>
    <p:sldId id="348" r:id="rId101"/>
    <p:sldId id="401" r:id="rId102"/>
    <p:sldId id="349" r:id="rId103"/>
    <p:sldId id="350" r:id="rId104"/>
    <p:sldId id="399" r:id="rId105"/>
    <p:sldId id="400" r:id="rId106"/>
    <p:sldId id="351" r:id="rId107"/>
    <p:sldId id="402" r:id="rId108"/>
    <p:sldId id="352" r:id="rId109"/>
    <p:sldId id="403" r:id="rId110"/>
    <p:sldId id="353" r:id="rId111"/>
    <p:sldId id="404" r:id="rId112"/>
    <p:sldId id="354" r:id="rId113"/>
    <p:sldId id="405" r:id="rId114"/>
    <p:sldId id="406" r:id="rId115"/>
    <p:sldId id="329" r:id="rId11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3CC33"/>
    <a:srgbClr val="0000CC"/>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638B1855-1B75-4FBE-930C-398BA8C253C6}" styleName="Themed Style 2 - Accent 6">
    <a:tblBg>
      <a:fillRef idx="3">
        <a:schemeClr val="accent6"/>
      </a:fillRef>
      <a:effectRef idx="3">
        <a:schemeClr val="accent6"/>
      </a:effectRef>
    </a:tblBg>
    <a:wholeTbl>
      <a:tcTxStyle>
        <a:fontRef idx="minor">
          <a:scrgbClr r="0" g="0" b="0"/>
        </a:fontRef>
        <a:schemeClr val="lt1"/>
      </a:tcTxStyle>
      <a:tcStyle>
        <a:tcBdr>
          <a:left>
            <a:lnRef idx="1">
              <a:schemeClr val="accent6">
                <a:tint val="50000"/>
              </a:schemeClr>
            </a:lnRef>
          </a:left>
          <a:right>
            <a:lnRef idx="1">
              <a:schemeClr val="accent6">
                <a:tint val="50000"/>
              </a:schemeClr>
            </a:lnRef>
          </a:right>
          <a:top>
            <a:lnRef idx="1">
              <a:schemeClr val="accent6">
                <a:tint val="50000"/>
              </a:schemeClr>
            </a:lnRef>
          </a:top>
          <a:bottom>
            <a:lnRef idx="1">
              <a:schemeClr val="accent6">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929" autoAdjust="0"/>
    <p:restoredTop sz="94660"/>
  </p:normalViewPr>
  <p:slideViewPr>
    <p:cSldViewPr>
      <p:cViewPr>
        <p:scale>
          <a:sx n="50" d="100"/>
          <a:sy n="50" d="100"/>
        </p:scale>
        <p:origin x="-1938" y="-480"/>
      </p:cViewPr>
      <p:guideLst>
        <p:guide orient="horz" pos="2160"/>
        <p:guide pos="288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notesMaster" Target="notesMasters/notesMaster1.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13" Type="http://schemas.openxmlformats.org/officeDocument/2006/relationships/slide" Target="slides/slide112.xml"/><Relationship Id="rId11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slide" Target="slides/slide102.xml"/><Relationship Id="rId108" Type="http://schemas.openxmlformats.org/officeDocument/2006/relationships/slide" Target="slides/slide107.xml"/><Relationship Id="rId116" Type="http://schemas.openxmlformats.org/officeDocument/2006/relationships/slide" Target="slides/slide11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11" Type="http://schemas.openxmlformats.org/officeDocument/2006/relationships/slide" Target="slides/slide110.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14" Type="http://schemas.openxmlformats.org/officeDocument/2006/relationships/slide" Target="slides/slide113.xml"/><Relationship Id="rId119" Type="http://schemas.openxmlformats.org/officeDocument/2006/relationships/viewProps" Target="viewProp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theme" Target="theme/theme1.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IN"/>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F200112-9DA5-409D-8B38-BA24AB7B7348}" type="datetimeFigureOut">
              <a:rPr lang="en-IN" smtClean="0"/>
              <a:pPr/>
              <a:t>20-08-2019</a:t>
            </a:fld>
            <a:endParaRPr lang="en-IN"/>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IN"/>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IN"/>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9A8B243-2ADB-4DD9-9D6C-7B55FF9294B5}" type="slidenum">
              <a:rPr lang="en-IN" smtClean="0"/>
              <a:pPr/>
              <a:t>‹#›</a:t>
            </a:fld>
            <a:endParaRPr lang="en-IN"/>
          </a:p>
        </p:txBody>
      </p:sp>
    </p:spTree>
    <p:extLst>
      <p:ext uri="{BB962C8B-B14F-4D97-AF65-F5344CB8AC3E}">
        <p14:creationId xmlns="" xmlns:p14="http://schemas.microsoft.com/office/powerpoint/2010/main" val="177491705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b="0" dirty="0"/>
          </a:p>
        </p:txBody>
      </p:sp>
      <p:sp>
        <p:nvSpPr>
          <p:cNvPr id="4" name="Slide Number Placeholder 3"/>
          <p:cNvSpPr>
            <a:spLocks noGrp="1"/>
          </p:cNvSpPr>
          <p:nvPr>
            <p:ph type="sldNum" sz="quarter" idx="10"/>
          </p:nvPr>
        </p:nvSpPr>
        <p:spPr/>
        <p:txBody>
          <a:bodyPr/>
          <a:lstStyle/>
          <a:p>
            <a:fld id="{7FD8E3DC-0B46-48CA-85FC-1799844C0218}" type="slidenum">
              <a:rPr lang="en-IN" smtClean="0"/>
              <a:pPr/>
              <a:t>41</a:t>
            </a:fld>
            <a:endParaRPr lang="en-IN"/>
          </a:p>
        </p:txBody>
      </p:sp>
    </p:spTree>
    <p:extLst>
      <p:ext uri="{BB962C8B-B14F-4D97-AF65-F5344CB8AC3E}">
        <p14:creationId xmlns="" xmlns:p14="http://schemas.microsoft.com/office/powerpoint/2010/main" val="417276051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b="0" dirty="0"/>
          </a:p>
        </p:txBody>
      </p:sp>
      <p:sp>
        <p:nvSpPr>
          <p:cNvPr id="4" name="Slide Number Placeholder 3"/>
          <p:cNvSpPr>
            <a:spLocks noGrp="1"/>
          </p:cNvSpPr>
          <p:nvPr>
            <p:ph type="sldNum" sz="quarter" idx="10"/>
          </p:nvPr>
        </p:nvSpPr>
        <p:spPr/>
        <p:txBody>
          <a:bodyPr/>
          <a:lstStyle/>
          <a:p>
            <a:fld id="{7FD8E3DC-0B46-48CA-85FC-1799844C0218}" type="slidenum">
              <a:rPr lang="en-IN" smtClean="0"/>
              <a:pPr/>
              <a:t>42</a:t>
            </a:fld>
            <a:endParaRPr lang="en-IN"/>
          </a:p>
        </p:txBody>
      </p:sp>
    </p:spTree>
    <p:extLst>
      <p:ext uri="{BB962C8B-B14F-4D97-AF65-F5344CB8AC3E}">
        <p14:creationId xmlns="" xmlns:p14="http://schemas.microsoft.com/office/powerpoint/2010/main" val="417276051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b="0" dirty="0"/>
          </a:p>
        </p:txBody>
      </p:sp>
      <p:sp>
        <p:nvSpPr>
          <p:cNvPr id="4" name="Slide Number Placeholder 3"/>
          <p:cNvSpPr>
            <a:spLocks noGrp="1"/>
          </p:cNvSpPr>
          <p:nvPr>
            <p:ph type="sldNum" sz="quarter" idx="10"/>
          </p:nvPr>
        </p:nvSpPr>
        <p:spPr/>
        <p:txBody>
          <a:bodyPr/>
          <a:lstStyle/>
          <a:p>
            <a:fld id="{7FD8E3DC-0B46-48CA-85FC-1799844C0218}" type="slidenum">
              <a:rPr lang="en-IN" smtClean="0"/>
              <a:pPr/>
              <a:t>43</a:t>
            </a:fld>
            <a:endParaRPr lang="en-IN"/>
          </a:p>
        </p:txBody>
      </p:sp>
    </p:spTree>
    <p:extLst>
      <p:ext uri="{BB962C8B-B14F-4D97-AF65-F5344CB8AC3E}">
        <p14:creationId xmlns="" xmlns:p14="http://schemas.microsoft.com/office/powerpoint/2010/main" val="417276051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IN"/>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IN"/>
          </a:p>
        </p:txBody>
      </p:sp>
      <p:sp>
        <p:nvSpPr>
          <p:cNvPr id="4" name="Date Placeholder 3"/>
          <p:cNvSpPr>
            <a:spLocks noGrp="1"/>
          </p:cNvSpPr>
          <p:nvPr>
            <p:ph type="dt" sz="half" idx="10"/>
          </p:nvPr>
        </p:nvSpPr>
        <p:spPr/>
        <p:txBody>
          <a:bodyPr/>
          <a:lstStyle/>
          <a:p>
            <a:fld id="{4A1D086F-4937-4716-B801-909C6985A4A4}" type="datetimeFigureOut">
              <a:rPr lang="en-IN" smtClean="0"/>
              <a:pPr/>
              <a:t>20-08-2019</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13E6F077-E8AE-46A5-8827-06D547384B89}" type="slidenum">
              <a:rPr lang="en-IN" smtClean="0"/>
              <a:pPr/>
              <a:t>‹#›</a:t>
            </a:fld>
            <a:endParaRPr lang="en-IN"/>
          </a:p>
        </p:txBody>
      </p:sp>
    </p:spTree>
    <p:extLst>
      <p:ext uri="{BB962C8B-B14F-4D97-AF65-F5344CB8AC3E}">
        <p14:creationId xmlns="" xmlns:p14="http://schemas.microsoft.com/office/powerpoint/2010/main" val="809242369"/>
      </p:ext>
    </p:extLst>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Date Placeholder 3"/>
          <p:cNvSpPr>
            <a:spLocks noGrp="1"/>
          </p:cNvSpPr>
          <p:nvPr>
            <p:ph type="dt" sz="half" idx="10"/>
          </p:nvPr>
        </p:nvSpPr>
        <p:spPr/>
        <p:txBody>
          <a:bodyPr/>
          <a:lstStyle/>
          <a:p>
            <a:fld id="{4A1D086F-4937-4716-B801-909C6985A4A4}" type="datetimeFigureOut">
              <a:rPr lang="en-IN" smtClean="0"/>
              <a:pPr/>
              <a:t>20-08-2019</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13E6F077-E8AE-46A5-8827-06D547384B89}" type="slidenum">
              <a:rPr lang="en-IN" smtClean="0"/>
              <a:pPr/>
              <a:t>‹#›</a:t>
            </a:fld>
            <a:endParaRPr lang="en-IN"/>
          </a:p>
        </p:txBody>
      </p:sp>
    </p:spTree>
    <p:extLst>
      <p:ext uri="{BB962C8B-B14F-4D97-AF65-F5344CB8AC3E}">
        <p14:creationId xmlns="" xmlns:p14="http://schemas.microsoft.com/office/powerpoint/2010/main" val="3723509278"/>
      </p:ext>
    </p:extLst>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IN"/>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Date Placeholder 3"/>
          <p:cNvSpPr>
            <a:spLocks noGrp="1"/>
          </p:cNvSpPr>
          <p:nvPr>
            <p:ph type="dt" sz="half" idx="10"/>
          </p:nvPr>
        </p:nvSpPr>
        <p:spPr/>
        <p:txBody>
          <a:bodyPr/>
          <a:lstStyle/>
          <a:p>
            <a:fld id="{4A1D086F-4937-4716-B801-909C6985A4A4}" type="datetimeFigureOut">
              <a:rPr lang="en-IN" smtClean="0"/>
              <a:pPr/>
              <a:t>20-08-2019</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13E6F077-E8AE-46A5-8827-06D547384B89}" type="slidenum">
              <a:rPr lang="en-IN" smtClean="0"/>
              <a:pPr/>
              <a:t>‹#›</a:t>
            </a:fld>
            <a:endParaRPr lang="en-IN"/>
          </a:p>
        </p:txBody>
      </p:sp>
    </p:spTree>
    <p:extLst>
      <p:ext uri="{BB962C8B-B14F-4D97-AF65-F5344CB8AC3E}">
        <p14:creationId xmlns="" xmlns:p14="http://schemas.microsoft.com/office/powerpoint/2010/main" val="796679275"/>
      </p:ext>
    </p:extLst>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Date Placeholder 3"/>
          <p:cNvSpPr>
            <a:spLocks noGrp="1"/>
          </p:cNvSpPr>
          <p:nvPr>
            <p:ph type="dt" sz="half" idx="10"/>
          </p:nvPr>
        </p:nvSpPr>
        <p:spPr/>
        <p:txBody>
          <a:bodyPr/>
          <a:lstStyle/>
          <a:p>
            <a:fld id="{4A1D086F-4937-4716-B801-909C6985A4A4}" type="datetimeFigureOut">
              <a:rPr lang="en-IN" smtClean="0"/>
              <a:pPr/>
              <a:t>20-08-2019</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13E6F077-E8AE-46A5-8827-06D547384B89}" type="slidenum">
              <a:rPr lang="en-IN" smtClean="0"/>
              <a:pPr/>
              <a:t>‹#›</a:t>
            </a:fld>
            <a:endParaRPr lang="en-IN"/>
          </a:p>
        </p:txBody>
      </p:sp>
    </p:spTree>
    <p:extLst>
      <p:ext uri="{BB962C8B-B14F-4D97-AF65-F5344CB8AC3E}">
        <p14:creationId xmlns="" xmlns:p14="http://schemas.microsoft.com/office/powerpoint/2010/main" val="2373926367"/>
      </p:ext>
    </p:extLst>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IN"/>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A1D086F-4937-4716-B801-909C6985A4A4}" type="datetimeFigureOut">
              <a:rPr lang="en-IN" smtClean="0"/>
              <a:pPr/>
              <a:t>20-08-2019</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13E6F077-E8AE-46A5-8827-06D547384B89}" type="slidenum">
              <a:rPr lang="en-IN" smtClean="0"/>
              <a:pPr/>
              <a:t>‹#›</a:t>
            </a:fld>
            <a:endParaRPr lang="en-IN"/>
          </a:p>
        </p:txBody>
      </p:sp>
    </p:spTree>
    <p:extLst>
      <p:ext uri="{BB962C8B-B14F-4D97-AF65-F5344CB8AC3E}">
        <p14:creationId xmlns="" xmlns:p14="http://schemas.microsoft.com/office/powerpoint/2010/main" val="3397465971"/>
      </p:ext>
    </p:extLst>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5" name="Date Placeholder 4"/>
          <p:cNvSpPr>
            <a:spLocks noGrp="1"/>
          </p:cNvSpPr>
          <p:nvPr>
            <p:ph type="dt" sz="half" idx="10"/>
          </p:nvPr>
        </p:nvSpPr>
        <p:spPr/>
        <p:txBody>
          <a:bodyPr/>
          <a:lstStyle/>
          <a:p>
            <a:fld id="{4A1D086F-4937-4716-B801-909C6985A4A4}" type="datetimeFigureOut">
              <a:rPr lang="en-IN" smtClean="0"/>
              <a:pPr/>
              <a:t>20-08-2019</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13E6F077-E8AE-46A5-8827-06D547384B89}" type="slidenum">
              <a:rPr lang="en-IN" smtClean="0"/>
              <a:pPr/>
              <a:t>‹#›</a:t>
            </a:fld>
            <a:endParaRPr lang="en-IN"/>
          </a:p>
        </p:txBody>
      </p:sp>
    </p:spTree>
    <p:extLst>
      <p:ext uri="{BB962C8B-B14F-4D97-AF65-F5344CB8AC3E}">
        <p14:creationId xmlns="" xmlns:p14="http://schemas.microsoft.com/office/powerpoint/2010/main" val="3467626966"/>
      </p:ext>
    </p:extLst>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IN"/>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7" name="Date Placeholder 6"/>
          <p:cNvSpPr>
            <a:spLocks noGrp="1"/>
          </p:cNvSpPr>
          <p:nvPr>
            <p:ph type="dt" sz="half" idx="10"/>
          </p:nvPr>
        </p:nvSpPr>
        <p:spPr/>
        <p:txBody>
          <a:bodyPr/>
          <a:lstStyle/>
          <a:p>
            <a:fld id="{4A1D086F-4937-4716-B801-909C6985A4A4}" type="datetimeFigureOut">
              <a:rPr lang="en-IN" smtClean="0"/>
              <a:pPr/>
              <a:t>20-08-2019</a:t>
            </a:fld>
            <a:endParaRPr lang="en-IN"/>
          </a:p>
        </p:txBody>
      </p:sp>
      <p:sp>
        <p:nvSpPr>
          <p:cNvPr id="8" name="Footer Placeholder 7"/>
          <p:cNvSpPr>
            <a:spLocks noGrp="1"/>
          </p:cNvSpPr>
          <p:nvPr>
            <p:ph type="ftr" sz="quarter" idx="11"/>
          </p:nvPr>
        </p:nvSpPr>
        <p:spPr/>
        <p:txBody>
          <a:bodyPr/>
          <a:lstStyle/>
          <a:p>
            <a:endParaRPr lang="en-IN"/>
          </a:p>
        </p:txBody>
      </p:sp>
      <p:sp>
        <p:nvSpPr>
          <p:cNvPr id="9" name="Slide Number Placeholder 8"/>
          <p:cNvSpPr>
            <a:spLocks noGrp="1"/>
          </p:cNvSpPr>
          <p:nvPr>
            <p:ph type="sldNum" sz="quarter" idx="12"/>
          </p:nvPr>
        </p:nvSpPr>
        <p:spPr/>
        <p:txBody>
          <a:bodyPr/>
          <a:lstStyle/>
          <a:p>
            <a:fld id="{13E6F077-E8AE-46A5-8827-06D547384B89}" type="slidenum">
              <a:rPr lang="en-IN" smtClean="0"/>
              <a:pPr/>
              <a:t>‹#›</a:t>
            </a:fld>
            <a:endParaRPr lang="en-IN"/>
          </a:p>
        </p:txBody>
      </p:sp>
    </p:spTree>
    <p:extLst>
      <p:ext uri="{BB962C8B-B14F-4D97-AF65-F5344CB8AC3E}">
        <p14:creationId xmlns="" xmlns:p14="http://schemas.microsoft.com/office/powerpoint/2010/main" val="1603630903"/>
      </p:ext>
    </p:extLst>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Date Placeholder 2"/>
          <p:cNvSpPr>
            <a:spLocks noGrp="1"/>
          </p:cNvSpPr>
          <p:nvPr>
            <p:ph type="dt" sz="half" idx="10"/>
          </p:nvPr>
        </p:nvSpPr>
        <p:spPr/>
        <p:txBody>
          <a:bodyPr/>
          <a:lstStyle/>
          <a:p>
            <a:fld id="{4A1D086F-4937-4716-B801-909C6985A4A4}" type="datetimeFigureOut">
              <a:rPr lang="en-IN" smtClean="0"/>
              <a:pPr/>
              <a:t>20-08-2019</a:t>
            </a:fld>
            <a:endParaRPr lang="en-IN"/>
          </a:p>
        </p:txBody>
      </p:sp>
      <p:sp>
        <p:nvSpPr>
          <p:cNvPr id="4" name="Footer Placeholder 3"/>
          <p:cNvSpPr>
            <a:spLocks noGrp="1"/>
          </p:cNvSpPr>
          <p:nvPr>
            <p:ph type="ftr" sz="quarter" idx="11"/>
          </p:nvPr>
        </p:nvSpPr>
        <p:spPr/>
        <p:txBody>
          <a:bodyPr/>
          <a:lstStyle/>
          <a:p>
            <a:endParaRPr lang="en-IN"/>
          </a:p>
        </p:txBody>
      </p:sp>
      <p:sp>
        <p:nvSpPr>
          <p:cNvPr id="5" name="Slide Number Placeholder 4"/>
          <p:cNvSpPr>
            <a:spLocks noGrp="1"/>
          </p:cNvSpPr>
          <p:nvPr>
            <p:ph type="sldNum" sz="quarter" idx="12"/>
          </p:nvPr>
        </p:nvSpPr>
        <p:spPr/>
        <p:txBody>
          <a:bodyPr/>
          <a:lstStyle/>
          <a:p>
            <a:fld id="{13E6F077-E8AE-46A5-8827-06D547384B89}" type="slidenum">
              <a:rPr lang="en-IN" smtClean="0"/>
              <a:pPr/>
              <a:t>‹#›</a:t>
            </a:fld>
            <a:endParaRPr lang="en-IN"/>
          </a:p>
        </p:txBody>
      </p:sp>
    </p:spTree>
    <p:extLst>
      <p:ext uri="{BB962C8B-B14F-4D97-AF65-F5344CB8AC3E}">
        <p14:creationId xmlns="" xmlns:p14="http://schemas.microsoft.com/office/powerpoint/2010/main" val="3925571990"/>
      </p:ext>
    </p:extLst>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A1D086F-4937-4716-B801-909C6985A4A4}" type="datetimeFigureOut">
              <a:rPr lang="en-IN" smtClean="0"/>
              <a:pPr/>
              <a:t>20-08-2019</a:t>
            </a:fld>
            <a:endParaRPr lang="en-IN"/>
          </a:p>
        </p:txBody>
      </p:sp>
      <p:sp>
        <p:nvSpPr>
          <p:cNvPr id="3" name="Footer Placeholder 2"/>
          <p:cNvSpPr>
            <a:spLocks noGrp="1"/>
          </p:cNvSpPr>
          <p:nvPr>
            <p:ph type="ftr" sz="quarter" idx="11"/>
          </p:nvPr>
        </p:nvSpPr>
        <p:spPr/>
        <p:txBody>
          <a:bodyPr/>
          <a:lstStyle/>
          <a:p>
            <a:endParaRPr lang="en-IN"/>
          </a:p>
        </p:txBody>
      </p:sp>
      <p:sp>
        <p:nvSpPr>
          <p:cNvPr id="4" name="Slide Number Placeholder 3"/>
          <p:cNvSpPr>
            <a:spLocks noGrp="1"/>
          </p:cNvSpPr>
          <p:nvPr>
            <p:ph type="sldNum" sz="quarter" idx="12"/>
          </p:nvPr>
        </p:nvSpPr>
        <p:spPr/>
        <p:txBody>
          <a:bodyPr/>
          <a:lstStyle/>
          <a:p>
            <a:fld id="{13E6F077-E8AE-46A5-8827-06D547384B89}" type="slidenum">
              <a:rPr lang="en-IN" smtClean="0"/>
              <a:pPr/>
              <a:t>‹#›</a:t>
            </a:fld>
            <a:endParaRPr lang="en-IN"/>
          </a:p>
        </p:txBody>
      </p:sp>
    </p:spTree>
    <p:extLst>
      <p:ext uri="{BB962C8B-B14F-4D97-AF65-F5344CB8AC3E}">
        <p14:creationId xmlns="" xmlns:p14="http://schemas.microsoft.com/office/powerpoint/2010/main" val="3298351120"/>
      </p:ext>
    </p:extLst>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IN"/>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A1D086F-4937-4716-B801-909C6985A4A4}" type="datetimeFigureOut">
              <a:rPr lang="en-IN" smtClean="0"/>
              <a:pPr/>
              <a:t>20-08-2019</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13E6F077-E8AE-46A5-8827-06D547384B89}" type="slidenum">
              <a:rPr lang="en-IN" smtClean="0"/>
              <a:pPr/>
              <a:t>‹#›</a:t>
            </a:fld>
            <a:endParaRPr lang="en-IN"/>
          </a:p>
        </p:txBody>
      </p:sp>
    </p:spTree>
    <p:extLst>
      <p:ext uri="{BB962C8B-B14F-4D97-AF65-F5344CB8AC3E}">
        <p14:creationId xmlns="" xmlns:p14="http://schemas.microsoft.com/office/powerpoint/2010/main" val="1149942512"/>
      </p:ext>
    </p:extLst>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IN"/>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N"/>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A1D086F-4937-4716-B801-909C6985A4A4}" type="datetimeFigureOut">
              <a:rPr lang="en-IN" smtClean="0"/>
              <a:pPr/>
              <a:t>20-08-2019</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13E6F077-E8AE-46A5-8827-06D547384B89}" type="slidenum">
              <a:rPr lang="en-IN" smtClean="0"/>
              <a:pPr/>
              <a:t>‹#›</a:t>
            </a:fld>
            <a:endParaRPr lang="en-IN"/>
          </a:p>
        </p:txBody>
      </p:sp>
    </p:spTree>
    <p:extLst>
      <p:ext uri="{BB962C8B-B14F-4D97-AF65-F5344CB8AC3E}">
        <p14:creationId xmlns="" xmlns:p14="http://schemas.microsoft.com/office/powerpoint/2010/main" val="180851687"/>
      </p:ext>
    </p:extLst>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IN"/>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A1D086F-4937-4716-B801-909C6985A4A4}" type="datetimeFigureOut">
              <a:rPr lang="en-IN" smtClean="0"/>
              <a:pPr/>
              <a:t>20-08-2019</a:t>
            </a:fld>
            <a:endParaRPr lang="en-IN"/>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IN"/>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3E6F077-E8AE-46A5-8827-06D547384B89}" type="slidenum">
              <a:rPr lang="en-IN" smtClean="0"/>
              <a:pPr/>
              <a:t>‹#›</a:t>
            </a:fld>
            <a:endParaRPr lang="en-IN"/>
          </a:p>
        </p:txBody>
      </p:sp>
    </p:spTree>
    <p:extLst>
      <p:ext uri="{BB962C8B-B14F-4D97-AF65-F5344CB8AC3E}">
        <p14:creationId xmlns="" xmlns:p14="http://schemas.microsoft.com/office/powerpoint/2010/main" val="4271690041"/>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ransition spd="med"/>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6.wmf"/><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2" Type="http://schemas.openxmlformats.org/officeDocument/2006/relationships/image" Target="../media/image14.gi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2.xml"/><Relationship Id="rId4" Type="http://schemas.openxmlformats.org/officeDocument/2006/relationships/image" Target="../media/image17.jpeg"/></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2" Type="http://schemas.openxmlformats.org/officeDocument/2006/relationships/image" Target="../media/image6.wm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1071538" y="2636912"/>
            <a:ext cx="7572428" cy="1285884"/>
          </a:xfrm>
          <a:prstGeom prst="rect">
            <a:avLst/>
          </a:prstGeom>
        </p:spPr>
        <p:style>
          <a:lnRef idx="3">
            <a:schemeClr val="lt1"/>
          </a:lnRef>
          <a:fillRef idx="1">
            <a:schemeClr val="accent2"/>
          </a:fillRef>
          <a:effectRef idx="1">
            <a:schemeClr val="accent2"/>
          </a:effectRef>
          <a:fontRef idx="minor">
            <a:schemeClr val="lt1"/>
          </a:fontRef>
        </p:style>
        <p:txBody>
          <a:bodyPr vert="horz" lIns="91440" tIns="45720" rIns="91440" bIns="45720" rtlCol="0" anchor="ctr">
            <a:noAutofit/>
          </a:bodyPr>
          <a:lstStyle>
            <a:lvl1pPr algn="ctr" defTabSz="914400" rtl="0" eaLnBrk="1" latinLnBrk="0" hangingPunct="1">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r>
              <a:rPr lang="en-US" sz="4000" b="1" u="sng" dirty="0" smtClean="0">
                <a:solidFill>
                  <a:srgbClr val="FFFF00"/>
                </a:solidFill>
                <a:effectLst>
                  <a:outerShdw blurRad="38100" dist="38100" dir="2700000" algn="tl">
                    <a:srgbClr val="000000">
                      <a:alpha val="43137"/>
                    </a:srgbClr>
                  </a:outerShdw>
                </a:effectLst>
              </a:rPr>
              <a:t>CHAPTER - XI</a:t>
            </a:r>
            <a:br>
              <a:rPr lang="en-US" sz="4000" b="1" u="sng" dirty="0" smtClean="0">
                <a:solidFill>
                  <a:srgbClr val="FFFF00"/>
                </a:solidFill>
                <a:effectLst>
                  <a:outerShdw blurRad="38100" dist="38100" dir="2700000" algn="tl">
                    <a:srgbClr val="000000">
                      <a:alpha val="43137"/>
                    </a:srgbClr>
                  </a:outerShdw>
                </a:effectLst>
              </a:rPr>
            </a:br>
            <a:r>
              <a:rPr lang="en-US" sz="4000" b="1" u="sng" dirty="0" smtClean="0">
                <a:solidFill>
                  <a:srgbClr val="FFFF00"/>
                </a:solidFill>
                <a:effectLst>
                  <a:outerShdw blurRad="38100" dist="38100" dir="2700000" algn="tl">
                    <a:srgbClr val="000000">
                      <a:alpha val="43137"/>
                    </a:srgbClr>
                  </a:outerShdw>
                </a:effectLst>
              </a:rPr>
              <a:t>COMPUTER NETWORKS I</a:t>
            </a:r>
            <a:endParaRPr lang="en-US" sz="4000" b="1" u="sng" dirty="0">
              <a:solidFill>
                <a:srgbClr val="FFFF00"/>
              </a:solidFill>
              <a:effectLst>
                <a:outerShdw blurRad="38100" dist="38100" dir="2700000" algn="tl">
                  <a:srgbClr val="000000">
                    <a:alpha val="43137"/>
                  </a:srgbClr>
                </a:outerShdw>
              </a:effectLst>
            </a:endParaRPr>
          </a:p>
        </p:txBody>
      </p:sp>
    </p:spTree>
    <p:extLst>
      <p:ext uri="{BB962C8B-B14F-4D97-AF65-F5344CB8AC3E}">
        <p14:creationId xmlns="" xmlns:p14="http://schemas.microsoft.com/office/powerpoint/2010/main" val="4251277101"/>
      </p:ext>
    </p:extLst>
  </p:cSld>
  <p:clrMapOvr>
    <a:masterClrMapping/>
  </p:clrMapOvr>
  <p:transition spd="med"/>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857224" y="2000216"/>
            <a:ext cx="7286676" cy="1000156"/>
          </a:xfrm>
          <a:prstGeom prst="rect">
            <a:avLst/>
          </a:prstGeom>
        </p:spPr>
        <p:style>
          <a:lnRef idx="3">
            <a:schemeClr val="lt1"/>
          </a:lnRef>
          <a:fillRef idx="1">
            <a:schemeClr val="accent5"/>
          </a:fillRef>
          <a:effectRef idx="1">
            <a:schemeClr val="accent5"/>
          </a:effectRef>
          <a:fontRef idx="minor">
            <a:schemeClr val="lt1"/>
          </a:fontRef>
        </p:style>
        <p:txBody>
          <a:bodyPr vert="horz" lIns="91440" tIns="45720" rIns="91440" bIns="45720" rtlCol="0" anchor="ctr">
            <a:normAutofit fontScale="92500" lnSpcReduction="10000"/>
          </a:bodyPr>
          <a:lstStyle/>
          <a:p>
            <a:r>
              <a:rPr lang="en-IN" sz="3200" b="1" dirty="0" smtClean="0">
                <a:effectLst>
                  <a:outerShdw blurRad="38100" dist="38100" dir="2700000" algn="tl">
                    <a:srgbClr val="000000">
                      <a:alpha val="43137"/>
                    </a:srgbClr>
                  </a:outerShdw>
                </a:effectLst>
              </a:rPr>
              <a:t>4. IT ALLOWS FOR MORE PRESENCE OF COMPUTER VIRUSES AND MALWARE.</a:t>
            </a:r>
            <a:endParaRPr lang="en-IN" sz="3200" dirty="0">
              <a:effectLst>
                <a:outerShdw blurRad="38100" dist="38100" dir="2700000" algn="tl">
                  <a:srgbClr val="000000">
                    <a:alpha val="43137"/>
                  </a:srgbClr>
                </a:outerShdw>
              </a:effectLst>
            </a:endParaRPr>
          </a:p>
        </p:txBody>
      </p:sp>
      <p:sp>
        <p:nvSpPr>
          <p:cNvPr id="3" name="Title 1"/>
          <p:cNvSpPr txBox="1">
            <a:spLocks/>
          </p:cNvSpPr>
          <p:nvPr/>
        </p:nvSpPr>
        <p:spPr>
          <a:xfrm>
            <a:off x="857224" y="3428976"/>
            <a:ext cx="7286676" cy="1000156"/>
          </a:xfrm>
          <a:prstGeom prst="rect">
            <a:avLst/>
          </a:prstGeom>
        </p:spPr>
        <p:style>
          <a:lnRef idx="3">
            <a:schemeClr val="lt1"/>
          </a:lnRef>
          <a:fillRef idx="1">
            <a:schemeClr val="accent3"/>
          </a:fillRef>
          <a:effectRef idx="1">
            <a:schemeClr val="accent3"/>
          </a:effectRef>
          <a:fontRef idx="minor">
            <a:schemeClr val="lt1"/>
          </a:fontRef>
        </p:style>
        <p:txBody>
          <a:bodyPr vert="horz" lIns="91440" tIns="45720" rIns="91440" bIns="45720" rtlCol="0" anchor="ctr">
            <a:normAutofit/>
          </a:bodyPr>
          <a:lstStyle/>
          <a:p>
            <a:r>
              <a:rPr lang="en-IN" sz="3200" b="1" dirty="0" smtClean="0">
                <a:effectLst>
                  <a:outerShdw blurRad="38100" dist="38100" dir="2700000" algn="tl">
                    <a:srgbClr val="000000">
                      <a:alpha val="43137"/>
                    </a:srgbClr>
                  </a:outerShdw>
                </a:effectLst>
              </a:rPr>
              <a:t>5. IT REQUIRES AN EFFICIENT HANDLER.   </a:t>
            </a:r>
            <a:endParaRPr lang="en-IN" sz="3200" dirty="0">
              <a:effectLst>
                <a:outerShdw blurRad="38100" dist="38100" dir="2700000" algn="tl">
                  <a:srgbClr val="000000">
                    <a:alpha val="43137"/>
                  </a:srgbClr>
                </a:outerShdw>
              </a:effectLst>
            </a:endParaRPr>
          </a:p>
        </p:txBody>
      </p:sp>
      <p:sp>
        <p:nvSpPr>
          <p:cNvPr id="4" name="Title 1"/>
          <p:cNvSpPr txBox="1">
            <a:spLocks/>
          </p:cNvSpPr>
          <p:nvPr/>
        </p:nvSpPr>
        <p:spPr>
          <a:xfrm>
            <a:off x="857224" y="5000612"/>
            <a:ext cx="7286676" cy="1000156"/>
          </a:xfrm>
          <a:prstGeom prst="rect">
            <a:avLst/>
          </a:prstGeom>
        </p:spPr>
        <p:style>
          <a:lnRef idx="3">
            <a:schemeClr val="lt1"/>
          </a:lnRef>
          <a:fillRef idx="1">
            <a:schemeClr val="accent6"/>
          </a:fillRef>
          <a:effectRef idx="1">
            <a:schemeClr val="accent6"/>
          </a:effectRef>
          <a:fontRef idx="minor">
            <a:schemeClr val="lt1"/>
          </a:fontRef>
        </p:style>
        <p:txBody>
          <a:bodyPr vert="horz" lIns="91440" tIns="45720" rIns="91440" bIns="45720" rtlCol="0" anchor="ctr">
            <a:normAutofit/>
          </a:bodyPr>
          <a:lstStyle/>
          <a:p>
            <a:r>
              <a:rPr lang="en-IN" sz="3200" b="1" dirty="0" smtClean="0">
                <a:effectLst>
                  <a:outerShdw blurRad="38100" dist="38100" dir="2700000" algn="tl">
                    <a:srgbClr val="000000">
                      <a:alpha val="43137"/>
                    </a:srgbClr>
                  </a:outerShdw>
                </a:effectLst>
              </a:rPr>
              <a:t>6. IT REQUIRES AN EXPENSIVE SET-UP.</a:t>
            </a:r>
            <a:endParaRPr lang="en-IN" sz="3200" dirty="0">
              <a:effectLst>
                <a:outerShdw blurRad="38100" dist="38100" dir="2700000" algn="tl">
                  <a:srgbClr val="000000">
                    <a:alpha val="43137"/>
                  </a:srgbClr>
                </a:outerShdw>
              </a:effectLst>
            </a:endParaRPr>
          </a:p>
        </p:txBody>
      </p:sp>
      <p:sp>
        <p:nvSpPr>
          <p:cNvPr id="5" name="Title 1"/>
          <p:cNvSpPr txBox="1">
            <a:spLocks/>
          </p:cNvSpPr>
          <p:nvPr/>
        </p:nvSpPr>
        <p:spPr>
          <a:xfrm>
            <a:off x="714348" y="285728"/>
            <a:ext cx="8143932" cy="857256"/>
          </a:xfrm>
          <a:prstGeom prst="rect">
            <a:avLst/>
          </a:prstGeom>
        </p:spPr>
        <p:style>
          <a:lnRef idx="3">
            <a:schemeClr val="lt1"/>
          </a:lnRef>
          <a:fillRef idx="1">
            <a:schemeClr val="accent4"/>
          </a:fillRef>
          <a:effectRef idx="1">
            <a:schemeClr val="accent4"/>
          </a:effectRef>
          <a:fontRef idx="minor">
            <a:schemeClr val="lt1"/>
          </a:fontRef>
        </p:style>
        <p:txBody>
          <a:bodyPr vert="horz" lIns="91440" tIns="45720" rIns="91440" bIns="45720" rtlCol="0" anchor="ctr">
            <a:normAutofit fontScale="97500"/>
          </a:bodyPr>
          <a:lstStyle>
            <a:lvl1pPr algn="ctr" defTabSz="914400" rtl="0" eaLnBrk="1" latinLnBrk="0" hangingPunct="1">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marL="514350" indent="-514350"/>
            <a:r>
              <a:rPr lang="en-IN" sz="3200" b="1" dirty="0" smtClean="0">
                <a:solidFill>
                  <a:schemeClr val="bg1"/>
                </a:solidFill>
                <a:effectLst>
                  <a:outerShdw blurRad="38100" dist="38100" dir="2700000" algn="tl">
                    <a:srgbClr val="000000">
                      <a:alpha val="43137"/>
                    </a:srgbClr>
                  </a:outerShdw>
                </a:effectLst>
              </a:rPr>
              <a:t>DISADVANTAGES OF COMPUTER NETWORK</a:t>
            </a:r>
            <a:endParaRPr lang="en-IN" sz="3200" b="1" dirty="0">
              <a:solidFill>
                <a:schemeClr val="bg1"/>
              </a:solidFill>
              <a:effectLst>
                <a:outerShdw blurRad="38100" dist="38100" dir="2700000" algn="tl">
                  <a:srgbClr val="000000">
                    <a:alpha val="43137"/>
                  </a:srgbClr>
                </a:outerShdw>
              </a:effectLst>
            </a:endParaRPr>
          </a:p>
        </p:txBody>
      </p:sp>
    </p:spTree>
    <p:extLst>
      <p:ext uri="{BB962C8B-B14F-4D97-AF65-F5344CB8AC3E}">
        <p14:creationId xmlns="" xmlns:p14="http://schemas.microsoft.com/office/powerpoint/2010/main" val="787574864"/>
      </p:ext>
    </p:extLst>
  </p:cSld>
  <p:clrMapOvr>
    <a:masterClrMapping/>
  </p:clrMapOvr>
  <p:transition spd="med"/>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714348" y="428604"/>
            <a:ext cx="6858048" cy="714356"/>
          </a:xfrm>
          <a:prstGeom prst="rect">
            <a:avLst/>
          </a:prstGeom>
        </p:spPr>
        <p:style>
          <a:lnRef idx="3">
            <a:schemeClr val="lt1"/>
          </a:lnRef>
          <a:fillRef idx="1">
            <a:schemeClr val="accent3"/>
          </a:fillRef>
          <a:effectRef idx="1">
            <a:schemeClr val="accent3"/>
          </a:effectRef>
          <a:fontRef idx="minor">
            <a:schemeClr val="lt1"/>
          </a:fontRef>
        </p:style>
        <p:txBody>
          <a:bodyPr rtlCol="0" anchor="ctr"/>
          <a:lstStyle/>
          <a:p>
            <a:pPr algn="ctr"/>
            <a:r>
              <a:rPr lang="en-IN" sz="3200" b="1" dirty="0" smtClean="0">
                <a:effectLst>
                  <a:outerShdw blurRad="38100" dist="38100" dir="2700000" algn="tl">
                    <a:srgbClr val="000000">
                      <a:alpha val="43137"/>
                    </a:srgbClr>
                  </a:outerShdw>
                </a:effectLst>
              </a:rPr>
              <a:t>TYPES OF CLOUDS</a:t>
            </a:r>
            <a:endParaRPr lang="en-IN" sz="3200" b="1" dirty="0">
              <a:effectLst>
                <a:outerShdw blurRad="38100" dist="38100" dir="2700000" algn="tl">
                  <a:srgbClr val="000000">
                    <a:alpha val="43137"/>
                  </a:srgbClr>
                </a:outerShdw>
              </a:effectLst>
            </a:endParaRPr>
          </a:p>
        </p:txBody>
      </p:sp>
      <p:sp>
        <p:nvSpPr>
          <p:cNvPr id="6" name="Rounded Rectangle 5"/>
          <p:cNvSpPr/>
          <p:nvPr/>
        </p:nvSpPr>
        <p:spPr>
          <a:xfrm>
            <a:off x="701994" y="1928802"/>
            <a:ext cx="5727394" cy="684075"/>
          </a:xfrm>
          <a:prstGeom prst="roundRect">
            <a:avLst/>
          </a:prstGeom>
        </p:spPr>
        <p:style>
          <a:lnRef idx="3">
            <a:schemeClr val="lt1"/>
          </a:lnRef>
          <a:fillRef idx="1">
            <a:schemeClr val="accent2"/>
          </a:fillRef>
          <a:effectRef idx="1">
            <a:schemeClr val="accent2"/>
          </a:effectRef>
          <a:fontRef idx="minor">
            <a:schemeClr val="lt1"/>
          </a:fontRef>
        </p:style>
        <p:txBody>
          <a:bodyPr rtlCol="0" anchor="ctr"/>
          <a:lstStyle/>
          <a:p>
            <a:r>
              <a:rPr lang="en-IN" sz="3200" b="1" dirty="0" smtClean="0">
                <a:effectLst>
                  <a:outerShdw blurRad="38100" dist="38100" dir="2700000" algn="tl">
                    <a:srgbClr val="000000">
                      <a:alpha val="43137"/>
                    </a:srgbClr>
                  </a:outerShdw>
                </a:effectLst>
              </a:rPr>
              <a:t>1.	PRIVATE </a:t>
            </a:r>
            <a:r>
              <a:rPr lang="en-IN" sz="3200" b="1" dirty="0">
                <a:effectLst>
                  <a:outerShdw blurRad="38100" dist="38100" dir="2700000" algn="tl">
                    <a:srgbClr val="000000">
                      <a:alpha val="43137"/>
                    </a:srgbClr>
                  </a:outerShdw>
                </a:effectLst>
              </a:rPr>
              <a:t>CLOUDS</a:t>
            </a:r>
          </a:p>
        </p:txBody>
      </p:sp>
      <p:sp>
        <p:nvSpPr>
          <p:cNvPr id="7" name="Rounded Rectangle 6"/>
          <p:cNvSpPr/>
          <p:nvPr/>
        </p:nvSpPr>
        <p:spPr>
          <a:xfrm>
            <a:off x="714348" y="3018746"/>
            <a:ext cx="5727394" cy="684075"/>
          </a:xfrm>
          <a:prstGeom prst="roundRect">
            <a:avLst/>
          </a:prstGeom>
        </p:spPr>
        <p:style>
          <a:lnRef idx="3">
            <a:schemeClr val="lt1"/>
          </a:lnRef>
          <a:fillRef idx="1">
            <a:schemeClr val="accent1"/>
          </a:fillRef>
          <a:effectRef idx="1">
            <a:schemeClr val="accent1"/>
          </a:effectRef>
          <a:fontRef idx="minor">
            <a:schemeClr val="lt1"/>
          </a:fontRef>
        </p:style>
        <p:txBody>
          <a:bodyPr rtlCol="0" anchor="ctr"/>
          <a:lstStyle/>
          <a:p>
            <a:r>
              <a:rPr lang="en-IN" sz="3200" b="1" dirty="0" smtClean="0">
                <a:effectLst>
                  <a:outerShdw blurRad="38100" dist="38100" dir="2700000" algn="tl">
                    <a:srgbClr val="000000">
                      <a:alpha val="43137"/>
                    </a:srgbClr>
                  </a:outerShdw>
                </a:effectLst>
              </a:rPr>
              <a:t>2.	PUBLIC CLOUDS</a:t>
            </a:r>
            <a:endParaRPr lang="en-IN" sz="3200" b="1" dirty="0">
              <a:effectLst>
                <a:outerShdw blurRad="38100" dist="38100" dir="2700000" algn="tl">
                  <a:srgbClr val="000000">
                    <a:alpha val="43137"/>
                  </a:srgbClr>
                </a:outerShdw>
              </a:effectLst>
            </a:endParaRPr>
          </a:p>
        </p:txBody>
      </p:sp>
      <p:sp>
        <p:nvSpPr>
          <p:cNvPr id="8" name="Rounded Rectangle 7"/>
          <p:cNvSpPr/>
          <p:nvPr/>
        </p:nvSpPr>
        <p:spPr>
          <a:xfrm>
            <a:off x="733770" y="4143380"/>
            <a:ext cx="5727394" cy="684075"/>
          </a:xfrm>
          <a:prstGeom prst="roundRect">
            <a:avLst/>
          </a:prstGeom>
        </p:spPr>
        <p:style>
          <a:lnRef idx="3">
            <a:schemeClr val="lt1"/>
          </a:lnRef>
          <a:fillRef idx="1">
            <a:schemeClr val="accent5"/>
          </a:fillRef>
          <a:effectRef idx="1">
            <a:schemeClr val="accent5"/>
          </a:effectRef>
          <a:fontRef idx="minor">
            <a:schemeClr val="lt1"/>
          </a:fontRef>
        </p:style>
        <p:txBody>
          <a:bodyPr rtlCol="0" anchor="ctr"/>
          <a:lstStyle/>
          <a:p>
            <a:r>
              <a:rPr lang="en-IN" sz="3200" b="1" dirty="0" smtClean="0">
                <a:effectLst>
                  <a:outerShdw blurRad="38100" dist="38100" dir="2700000" algn="tl">
                    <a:srgbClr val="000000">
                      <a:alpha val="43137"/>
                    </a:srgbClr>
                  </a:outerShdw>
                </a:effectLst>
              </a:rPr>
              <a:t>3.	COMMUNITY CLOUDS</a:t>
            </a:r>
            <a:endParaRPr lang="en-IN" sz="3200" b="1" dirty="0">
              <a:effectLst>
                <a:outerShdw blurRad="38100" dist="38100" dir="2700000" algn="tl">
                  <a:srgbClr val="000000">
                    <a:alpha val="43137"/>
                  </a:srgbClr>
                </a:outerShdw>
              </a:effectLst>
            </a:endParaRPr>
          </a:p>
        </p:txBody>
      </p:sp>
      <p:sp>
        <p:nvSpPr>
          <p:cNvPr id="9" name="Rounded Rectangle 8"/>
          <p:cNvSpPr/>
          <p:nvPr/>
        </p:nvSpPr>
        <p:spPr>
          <a:xfrm>
            <a:off x="714348" y="5214950"/>
            <a:ext cx="5727394" cy="684075"/>
          </a:xfrm>
          <a:prstGeom prst="roundRect">
            <a:avLst/>
          </a:prstGeom>
        </p:spPr>
        <p:style>
          <a:lnRef idx="3">
            <a:schemeClr val="lt1"/>
          </a:lnRef>
          <a:fillRef idx="1">
            <a:schemeClr val="accent4"/>
          </a:fillRef>
          <a:effectRef idx="1">
            <a:schemeClr val="accent4"/>
          </a:effectRef>
          <a:fontRef idx="minor">
            <a:schemeClr val="lt1"/>
          </a:fontRef>
        </p:style>
        <p:txBody>
          <a:bodyPr rtlCol="0" anchor="ctr"/>
          <a:lstStyle/>
          <a:p>
            <a:r>
              <a:rPr lang="en-IN" sz="3200" b="1" dirty="0" smtClean="0">
                <a:effectLst>
                  <a:outerShdw blurRad="38100" dist="38100" dir="2700000" algn="tl">
                    <a:srgbClr val="000000">
                      <a:alpha val="43137"/>
                    </a:srgbClr>
                  </a:outerShdw>
                </a:effectLst>
              </a:rPr>
              <a:t>4.	HYBIRED CLOUDS</a:t>
            </a:r>
            <a:endParaRPr lang="en-IN" sz="3200" b="1" dirty="0">
              <a:effectLst>
                <a:outerShdw blurRad="38100" dist="38100" dir="2700000" algn="tl">
                  <a:srgbClr val="000000">
                    <a:alpha val="43137"/>
                  </a:srgbClr>
                </a:outerShdw>
              </a:effectLst>
            </a:endParaRPr>
          </a:p>
        </p:txBody>
      </p:sp>
    </p:spTree>
    <p:extLst>
      <p:ext uri="{BB962C8B-B14F-4D97-AF65-F5344CB8AC3E}">
        <p14:creationId xmlns="" xmlns:p14="http://schemas.microsoft.com/office/powerpoint/2010/main" val="1463589832"/>
      </p:ext>
    </p:extLst>
  </p:cSld>
  <p:clrMapOvr>
    <a:masterClrMapping/>
  </p:clrMapOvr>
  <p:transition spd="med"/>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714480" y="2928934"/>
            <a:ext cx="6072230" cy="785794"/>
          </a:xfrm>
          <a:prstGeom prst="rect">
            <a:avLst/>
          </a:prstGeom>
        </p:spPr>
        <p:style>
          <a:lnRef idx="3">
            <a:schemeClr val="lt1"/>
          </a:lnRef>
          <a:fillRef idx="1">
            <a:schemeClr val="accent6"/>
          </a:fillRef>
          <a:effectRef idx="1">
            <a:schemeClr val="accent6"/>
          </a:effectRef>
          <a:fontRef idx="minor">
            <a:schemeClr val="lt1"/>
          </a:fontRef>
        </p:style>
        <p:txBody>
          <a:bodyPr rtlCol="0" anchor="ctr"/>
          <a:lstStyle/>
          <a:p>
            <a:pPr algn="ctr"/>
            <a:r>
              <a:rPr lang="en-IN" sz="3200" b="1" dirty="0" smtClean="0">
                <a:effectLst>
                  <a:outerShdw blurRad="38100" dist="38100" dir="2700000" algn="tl">
                    <a:srgbClr val="000000">
                      <a:alpha val="43137"/>
                    </a:srgbClr>
                  </a:outerShdw>
                </a:effectLst>
              </a:rPr>
              <a:t>1.PRIVATE CLOUDS</a:t>
            </a:r>
            <a:endParaRPr lang="en-IN" sz="1400" b="1" dirty="0">
              <a:effectLst>
                <a:outerShdw blurRad="38100" dist="38100" dir="2700000" algn="tl">
                  <a:srgbClr val="000000">
                    <a:alpha val="43137"/>
                  </a:srgbClr>
                </a:outerShdw>
              </a:effectLst>
            </a:endParaRPr>
          </a:p>
        </p:txBody>
      </p:sp>
    </p:spTree>
    <p:extLst>
      <p:ext uri="{BB962C8B-B14F-4D97-AF65-F5344CB8AC3E}">
        <p14:creationId xmlns="" xmlns:p14="http://schemas.microsoft.com/office/powerpoint/2010/main" val="3540443500"/>
      </p:ext>
    </p:extLst>
  </p:cSld>
  <p:clrMapOvr>
    <a:masterClrMapping/>
  </p:clrMapOvr>
  <p:transition spd="med"/>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lnSpcReduction="10000"/>
          </a:bodyPr>
          <a:lstStyle/>
          <a:p>
            <a:pPr algn="just">
              <a:buFont typeface="Wingdings" pitchFamily="2" charset="2"/>
              <a:buChar char="ü"/>
            </a:pPr>
            <a:r>
              <a:rPr lang="en-IN" b="1" dirty="0" smtClean="0">
                <a:effectLst>
                  <a:outerShdw blurRad="38100" dist="38100" dir="2700000" algn="tl">
                    <a:srgbClr val="000000">
                      <a:alpha val="43137"/>
                    </a:srgbClr>
                  </a:outerShdw>
                </a:effectLst>
              </a:rPr>
              <a:t>These are the clouds for exclusive use by single organization and typically controlled, managed and hosted in private data centers.</a:t>
            </a:r>
          </a:p>
          <a:p>
            <a:pPr algn="just">
              <a:buFont typeface="Wingdings" pitchFamily="2" charset="2"/>
              <a:buChar char="ü"/>
            </a:pPr>
            <a:r>
              <a:rPr lang="en-IN" b="1" dirty="0" smtClean="0">
                <a:effectLst>
                  <a:outerShdw blurRad="38100" dist="38100" dir="2700000" algn="tl">
                    <a:srgbClr val="000000">
                      <a:alpha val="43137"/>
                    </a:srgbClr>
                  </a:outerShdw>
                </a:effectLst>
              </a:rPr>
              <a:t>The hosting and operation of private clouds may also be outsourced to third party  services provider, but a private clouds remains for the exclusive use of one organization.</a:t>
            </a:r>
          </a:p>
          <a:p>
            <a:pPr algn="r">
              <a:buNone/>
            </a:pPr>
            <a:r>
              <a:rPr lang="en-IN" b="1" dirty="0" err="1" smtClean="0">
                <a:solidFill>
                  <a:srgbClr val="FF0000"/>
                </a:solidFill>
                <a:effectLst>
                  <a:outerShdw blurRad="38100" dist="38100" dir="2700000" algn="tl">
                    <a:srgbClr val="000000">
                      <a:alpha val="43137"/>
                    </a:srgbClr>
                  </a:outerShdw>
                </a:effectLst>
              </a:rPr>
              <a:t>Contd</a:t>
            </a:r>
            <a:r>
              <a:rPr lang="en-IN" b="1" dirty="0" smtClean="0">
                <a:solidFill>
                  <a:srgbClr val="FF0000"/>
                </a:solidFill>
                <a:effectLst>
                  <a:outerShdw blurRad="38100" dist="38100" dir="2700000" algn="tl">
                    <a:srgbClr val="000000">
                      <a:alpha val="43137"/>
                    </a:srgbClr>
                  </a:outerShdw>
                </a:effectLst>
              </a:rPr>
              <a:t>…</a:t>
            </a:r>
          </a:p>
          <a:p>
            <a:pPr algn="r">
              <a:buNone/>
            </a:pPr>
            <a:endParaRPr lang="en-IN" b="1" dirty="0" smtClean="0">
              <a:effectLst>
                <a:outerShdw blurRad="38100" dist="38100" dir="2700000" algn="tl">
                  <a:srgbClr val="000000">
                    <a:alpha val="43137"/>
                  </a:srgbClr>
                </a:outerShdw>
              </a:effectLst>
            </a:endParaRPr>
          </a:p>
        </p:txBody>
      </p:sp>
      <p:sp>
        <p:nvSpPr>
          <p:cNvPr id="5" name="Rectangle 4"/>
          <p:cNvSpPr/>
          <p:nvPr/>
        </p:nvSpPr>
        <p:spPr>
          <a:xfrm>
            <a:off x="714348" y="500042"/>
            <a:ext cx="7286676" cy="785794"/>
          </a:xfrm>
          <a:prstGeom prst="rect">
            <a:avLst/>
          </a:prstGeom>
        </p:spPr>
        <p:style>
          <a:lnRef idx="3">
            <a:schemeClr val="lt1"/>
          </a:lnRef>
          <a:fillRef idx="1">
            <a:schemeClr val="accent6"/>
          </a:fillRef>
          <a:effectRef idx="1">
            <a:schemeClr val="accent6"/>
          </a:effectRef>
          <a:fontRef idx="minor">
            <a:schemeClr val="lt1"/>
          </a:fontRef>
        </p:style>
        <p:txBody>
          <a:bodyPr rtlCol="0" anchor="ctr"/>
          <a:lstStyle/>
          <a:p>
            <a:pPr algn="ctr"/>
            <a:r>
              <a:rPr lang="en-IN" sz="3200" b="1" dirty="0" smtClean="0">
                <a:effectLst>
                  <a:outerShdw blurRad="38100" dist="38100" dir="2700000" algn="tl">
                    <a:srgbClr val="000000">
                      <a:alpha val="43137"/>
                    </a:srgbClr>
                  </a:outerShdw>
                </a:effectLst>
              </a:rPr>
              <a:t>1.PRIVATE CLOUDS</a:t>
            </a:r>
            <a:endParaRPr lang="en-IN" sz="1400" b="1" dirty="0">
              <a:effectLst>
                <a:outerShdw blurRad="38100" dist="38100" dir="2700000" algn="tl">
                  <a:srgbClr val="000000">
                    <a:alpha val="43137"/>
                  </a:srgbClr>
                </a:outerShdw>
              </a:effectLst>
            </a:endParaRPr>
          </a:p>
        </p:txBody>
      </p:sp>
    </p:spTree>
    <p:extLst>
      <p:ext uri="{BB962C8B-B14F-4D97-AF65-F5344CB8AC3E}">
        <p14:creationId xmlns="" xmlns:p14="http://schemas.microsoft.com/office/powerpoint/2010/main" val="3540443500"/>
      </p:ext>
    </p:extLst>
  </p:cSld>
  <p:clrMapOvr>
    <a:masterClrMapping/>
  </p:clrMapOvr>
  <p:transition spd="med"/>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0"/>
            <a:ext cx="8229600" cy="4757757"/>
          </a:xfrm>
        </p:spPr>
        <p:txBody>
          <a:bodyPr>
            <a:noAutofit/>
          </a:bodyPr>
          <a:lstStyle/>
          <a:p>
            <a:pPr>
              <a:buNone/>
            </a:pPr>
            <a:r>
              <a:rPr lang="en-IN" b="1" dirty="0" smtClean="0">
                <a:solidFill>
                  <a:srgbClr val="33CC33"/>
                </a:solidFill>
                <a:effectLst>
                  <a:outerShdw blurRad="38100" dist="38100" dir="2700000" algn="tl">
                    <a:srgbClr val="000000">
                      <a:alpha val="43137"/>
                    </a:srgbClr>
                  </a:outerShdw>
                </a:effectLst>
              </a:rPr>
              <a:t>Best Private Cloud Providers</a:t>
            </a:r>
          </a:p>
          <a:p>
            <a:pPr algn="just">
              <a:buFont typeface="Wingdings" pitchFamily="2" charset="2"/>
              <a:buChar char="ü"/>
            </a:pPr>
            <a:r>
              <a:rPr lang="en-IN" b="1" dirty="0" smtClean="0">
                <a:effectLst>
                  <a:outerShdw blurRad="38100" dist="38100" dir="2700000" algn="tl">
                    <a:srgbClr val="000000">
                      <a:alpha val="43137"/>
                    </a:srgbClr>
                  </a:outerShdw>
                </a:effectLst>
              </a:rPr>
              <a:t>HPE. By most estimates, Hewlett Packard Enterprise (HPE) is a key leader in the private cloud market.</a:t>
            </a:r>
          </a:p>
          <a:p>
            <a:pPr algn="just">
              <a:buNone/>
            </a:pPr>
            <a:r>
              <a:rPr lang="en-IN" b="1" dirty="0" err="1" smtClean="0">
                <a:effectLst>
                  <a:outerShdw blurRad="38100" dist="38100" dir="2700000" algn="tl">
                    <a:srgbClr val="000000">
                      <a:alpha val="43137"/>
                    </a:srgbClr>
                  </a:outerShdw>
                </a:effectLst>
              </a:rPr>
              <a:t>Vmware</a:t>
            </a:r>
            <a:r>
              <a:rPr lang="en-IN" b="1" dirty="0" smtClean="0">
                <a:effectLst>
                  <a:outerShdw blurRad="38100" dist="38100" dir="2700000" algn="tl">
                    <a:srgbClr val="000000">
                      <a:alpha val="43137"/>
                    </a:srgbClr>
                  </a:outerShdw>
                </a:effectLst>
              </a:rPr>
              <a:t>			Dell			Oracle</a:t>
            </a:r>
          </a:p>
          <a:p>
            <a:pPr>
              <a:buNone/>
            </a:pPr>
            <a:r>
              <a:rPr lang="en-IN" b="1" dirty="0" smtClean="0">
                <a:effectLst>
                  <a:outerShdw blurRad="38100" dist="38100" dir="2700000" algn="tl">
                    <a:srgbClr val="000000">
                      <a:alpha val="43137"/>
                    </a:srgbClr>
                  </a:outerShdw>
                </a:effectLst>
              </a:rPr>
              <a:t>IBM				Microsoft. 	Cisco.</a:t>
            </a:r>
          </a:p>
          <a:p>
            <a:pPr>
              <a:buNone/>
            </a:pPr>
            <a:r>
              <a:rPr lang="en-IN" b="1" dirty="0" err="1" smtClean="0">
                <a:effectLst>
                  <a:outerShdw blurRad="38100" dist="38100" dir="2700000" algn="tl">
                    <a:srgbClr val="000000">
                      <a:alpha val="43137"/>
                    </a:srgbClr>
                  </a:outerShdw>
                </a:effectLst>
              </a:rPr>
              <a:t>NetApp</a:t>
            </a:r>
            <a:r>
              <a:rPr lang="en-IN" b="1" dirty="0" smtClean="0">
                <a:effectLst>
                  <a:outerShdw blurRad="38100" dist="38100" dir="2700000" algn="tl">
                    <a:srgbClr val="000000">
                      <a:alpha val="43137"/>
                    </a:srgbClr>
                  </a:outerShdw>
                </a:effectLst>
              </a:rPr>
              <a:t>.</a:t>
            </a:r>
          </a:p>
          <a:p>
            <a:pPr>
              <a:buNone/>
            </a:pPr>
            <a:endParaRPr lang="en-IN" b="1" dirty="0" smtClean="0">
              <a:effectLst>
                <a:outerShdw blurRad="38100" dist="38100" dir="2700000" algn="tl">
                  <a:srgbClr val="000000">
                    <a:alpha val="43137"/>
                  </a:srgbClr>
                </a:outerShdw>
              </a:effectLst>
            </a:endParaRPr>
          </a:p>
        </p:txBody>
      </p:sp>
      <p:sp>
        <p:nvSpPr>
          <p:cNvPr id="6" name="Rectangle 5"/>
          <p:cNvSpPr/>
          <p:nvPr/>
        </p:nvSpPr>
        <p:spPr>
          <a:xfrm>
            <a:off x="714348" y="500042"/>
            <a:ext cx="7286676" cy="785794"/>
          </a:xfrm>
          <a:prstGeom prst="rect">
            <a:avLst/>
          </a:prstGeom>
        </p:spPr>
        <p:style>
          <a:lnRef idx="3">
            <a:schemeClr val="lt1"/>
          </a:lnRef>
          <a:fillRef idx="1">
            <a:schemeClr val="accent6"/>
          </a:fillRef>
          <a:effectRef idx="1">
            <a:schemeClr val="accent6"/>
          </a:effectRef>
          <a:fontRef idx="minor">
            <a:schemeClr val="lt1"/>
          </a:fontRef>
        </p:style>
        <p:txBody>
          <a:bodyPr rtlCol="0" anchor="ctr"/>
          <a:lstStyle/>
          <a:p>
            <a:pPr algn="ctr"/>
            <a:r>
              <a:rPr lang="en-IN" sz="3200" b="1" dirty="0" smtClean="0">
                <a:effectLst>
                  <a:outerShdw blurRad="38100" dist="38100" dir="2700000" algn="tl">
                    <a:srgbClr val="000000">
                      <a:alpha val="43137"/>
                    </a:srgbClr>
                  </a:outerShdw>
                </a:effectLst>
              </a:rPr>
              <a:t>1.PRIVATE CLOUDS</a:t>
            </a:r>
            <a:endParaRPr lang="en-IN" sz="1400" b="1" dirty="0">
              <a:effectLst>
                <a:outerShdw blurRad="38100" dist="38100" dir="2700000" algn="tl">
                  <a:srgbClr val="000000">
                    <a:alpha val="43137"/>
                  </a:srgbClr>
                </a:outerShdw>
              </a:effectLst>
            </a:endParaRPr>
          </a:p>
        </p:txBody>
      </p:sp>
    </p:spTree>
    <p:extLst>
      <p:ext uri="{BB962C8B-B14F-4D97-AF65-F5344CB8AC3E}">
        <p14:creationId xmlns="" xmlns:p14="http://schemas.microsoft.com/office/powerpoint/2010/main" val="1552570954"/>
      </p:ext>
    </p:extLst>
  </p:cSld>
  <p:clrMapOvr>
    <a:masterClrMapping/>
  </p:clrMapOvr>
  <p:transition spd="med"/>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571604" y="2928934"/>
            <a:ext cx="6000792" cy="785818"/>
          </a:xfrm>
          <a:prstGeom prst="rect">
            <a:avLst/>
          </a:prstGeom>
        </p:spPr>
        <p:style>
          <a:lnRef idx="3">
            <a:schemeClr val="lt1"/>
          </a:lnRef>
          <a:fillRef idx="1">
            <a:schemeClr val="accent5"/>
          </a:fillRef>
          <a:effectRef idx="1">
            <a:schemeClr val="accent5"/>
          </a:effectRef>
          <a:fontRef idx="minor">
            <a:schemeClr val="lt1"/>
          </a:fontRef>
        </p:style>
        <p:txBody>
          <a:bodyPr rtlCol="0" anchor="ctr"/>
          <a:lstStyle/>
          <a:p>
            <a:pPr algn="ctr"/>
            <a:r>
              <a:rPr lang="en-IN" sz="2800" b="1" dirty="0" smtClean="0">
                <a:effectLst>
                  <a:outerShdw blurRad="38100" dist="38100" dir="2700000" algn="tl">
                    <a:srgbClr val="000000">
                      <a:alpha val="43137"/>
                    </a:srgbClr>
                  </a:outerShdw>
                </a:effectLst>
              </a:rPr>
              <a:t>2.PUBLIC CLOUDS</a:t>
            </a:r>
            <a:endParaRPr lang="en-IN" sz="1200" b="1" dirty="0">
              <a:effectLst>
                <a:outerShdw blurRad="38100" dist="38100" dir="2700000" algn="tl">
                  <a:srgbClr val="000000">
                    <a:alpha val="43137"/>
                  </a:srgbClr>
                </a:outerShdw>
              </a:effectLst>
            </a:endParaRPr>
          </a:p>
        </p:txBody>
      </p:sp>
    </p:spTree>
    <p:extLst>
      <p:ext uri="{BB962C8B-B14F-4D97-AF65-F5344CB8AC3E}">
        <p14:creationId xmlns="" xmlns:p14="http://schemas.microsoft.com/office/powerpoint/2010/main" val="1552570954"/>
      </p:ext>
    </p:extLst>
  </p:cSld>
  <p:clrMapOvr>
    <a:masterClrMapping/>
  </p:clrMapOvr>
  <p:transition spd="med"/>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0"/>
            <a:ext cx="8229600" cy="4757757"/>
          </a:xfrm>
        </p:spPr>
        <p:txBody>
          <a:bodyPr>
            <a:noAutofit/>
          </a:bodyPr>
          <a:lstStyle/>
          <a:p>
            <a:pPr algn="just">
              <a:buNone/>
            </a:pPr>
            <a:r>
              <a:rPr lang="en-IN" b="1" dirty="0" smtClean="0">
                <a:effectLst>
                  <a:outerShdw blurRad="38100" dist="38100" dir="2700000" algn="tl">
                    <a:srgbClr val="000000">
                      <a:alpha val="43137"/>
                    </a:srgbClr>
                  </a:outerShdw>
                </a:effectLst>
              </a:rPr>
              <a:t>			These are the clouds for use by multiple organization on  shared basis and hosted and by the</a:t>
            </a:r>
            <a:r>
              <a:rPr lang="en-IN" b="1" dirty="0">
                <a:effectLst>
                  <a:outerShdw blurRad="38100" dist="38100" dir="2700000" algn="tl">
                    <a:srgbClr val="000000">
                      <a:alpha val="43137"/>
                    </a:srgbClr>
                  </a:outerShdw>
                </a:effectLst>
              </a:rPr>
              <a:t> third party  services </a:t>
            </a:r>
            <a:r>
              <a:rPr lang="en-IN" b="1" dirty="0" smtClean="0">
                <a:effectLst>
                  <a:outerShdw blurRad="38100" dist="38100" dir="2700000" algn="tl">
                    <a:srgbClr val="000000">
                      <a:alpha val="43137"/>
                    </a:srgbClr>
                  </a:outerShdw>
                </a:effectLst>
              </a:rPr>
              <a:t>provider. </a:t>
            </a:r>
          </a:p>
          <a:p>
            <a:pPr algn="just">
              <a:buNone/>
            </a:pPr>
            <a:r>
              <a:rPr lang="en-IN" b="1" dirty="0" smtClean="0">
                <a:effectLst>
                  <a:outerShdw blurRad="38100" dist="38100" dir="2700000" algn="tl">
                    <a:srgbClr val="000000">
                      <a:alpha val="43137"/>
                    </a:srgbClr>
                  </a:outerShdw>
                </a:effectLst>
              </a:rPr>
              <a:t> </a:t>
            </a:r>
          </a:p>
          <a:p>
            <a:pPr algn="just">
              <a:buFont typeface="Wingdings" pitchFamily="2" charset="2"/>
              <a:buChar char="ü"/>
            </a:pPr>
            <a:r>
              <a:rPr lang="en-IN" b="1" dirty="0" smtClean="0">
                <a:effectLst>
                  <a:outerShdw blurRad="38100" dist="38100" dir="2700000" algn="tl">
                    <a:srgbClr val="000000">
                      <a:alpha val="43137"/>
                    </a:srgbClr>
                  </a:outerShdw>
                </a:effectLst>
              </a:rPr>
              <a:t>Examples of public clouds include Amazon Elastic </a:t>
            </a:r>
            <a:r>
              <a:rPr lang="en-IN" b="1" dirty="0" err="1" smtClean="0">
                <a:effectLst>
                  <a:outerShdw blurRad="38100" dist="38100" dir="2700000" algn="tl">
                    <a:srgbClr val="000000">
                      <a:alpha val="43137"/>
                    </a:srgbClr>
                  </a:outerShdw>
                </a:effectLst>
              </a:rPr>
              <a:t>ComputeCloud</a:t>
            </a:r>
            <a:r>
              <a:rPr lang="en-IN" b="1" dirty="0" smtClean="0">
                <a:effectLst>
                  <a:outerShdw blurRad="38100" dist="38100" dir="2700000" algn="tl">
                    <a:srgbClr val="000000">
                      <a:alpha val="43137"/>
                    </a:srgbClr>
                  </a:outerShdw>
                </a:effectLst>
              </a:rPr>
              <a:t> (EC2), IBM's Blue Cloud, Sun </a:t>
            </a:r>
            <a:r>
              <a:rPr lang="en-IN" b="1" dirty="0" err="1" smtClean="0">
                <a:effectLst>
                  <a:outerShdw blurRad="38100" dist="38100" dir="2700000" algn="tl">
                    <a:srgbClr val="000000">
                      <a:alpha val="43137"/>
                    </a:srgbClr>
                  </a:outerShdw>
                </a:effectLst>
              </a:rPr>
              <a:t>Cloud,Google</a:t>
            </a:r>
            <a:r>
              <a:rPr lang="en-IN" b="1" dirty="0" smtClean="0">
                <a:effectLst>
                  <a:outerShdw blurRad="38100" dist="38100" dir="2700000" algn="tl">
                    <a:srgbClr val="000000">
                      <a:alpha val="43137"/>
                    </a:srgbClr>
                  </a:outerShdw>
                </a:effectLst>
              </a:rPr>
              <a:t> </a:t>
            </a:r>
            <a:r>
              <a:rPr lang="en-IN" b="1" dirty="0" err="1" smtClean="0">
                <a:effectLst>
                  <a:outerShdw blurRad="38100" dist="38100" dir="2700000" algn="tl">
                    <a:srgbClr val="000000">
                      <a:alpha val="43137"/>
                    </a:srgbClr>
                  </a:outerShdw>
                </a:effectLst>
              </a:rPr>
              <a:t>AppEngine</a:t>
            </a:r>
            <a:r>
              <a:rPr lang="en-IN" b="1" dirty="0" smtClean="0">
                <a:effectLst>
                  <a:outerShdw blurRad="38100" dist="38100" dir="2700000" algn="tl">
                    <a:srgbClr val="000000">
                      <a:alpha val="43137"/>
                    </a:srgbClr>
                  </a:outerShdw>
                </a:effectLst>
              </a:rPr>
              <a:t> and Windows Azure Services Platform</a:t>
            </a:r>
          </a:p>
        </p:txBody>
      </p:sp>
      <p:sp>
        <p:nvSpPr>
          <p:cNvPr id="4" name="Rectangle 3"/>
          <p:cNvSpPr/>
          <p:nvPr/>
        </p:nvSpPr>
        <p:spPr>
          <a:xfrm>
            <a:off x="1643042" y="500042"/>
            <a:ext cx="5929354" cy="714380"/>
          </a:xfrm>
          <a:prstGeom prst="rect">
            <a:avLst/>
          </a:prstGeom>
        </p:spPr>
        <p:style>
          <a:lnRef idx="3">
            <a:schemeClr val="lt1"/>
          </a:lnRef>
          <a:fillRef idx="1">
            <a:schemeClr val="accent5"/>
          </a:fillRef>
          <a:effectRef idx="1">
            <a:schemeClr val="accent5"/>
          </a:effectRef>
          <a:fontRef idx="minor">
            <a:schemeClr val="lt1"/>
          </a:fontRef>
        </p:style>
        <p:txBody>
          <a:bodyPr rtlCol="0" anchor="ctr"/>
          <a:lstStyle/>
          <a:p>
            <a:pPr algn="ctr"/>
            <a:r>
              <a:rPr lang="en-IN" sz="3200" b="1" dirty="0" smtClean="0">
                <a:effectLst>
                  <a:outerShdw blurRad="38100" dist="38100" dir="2700000" algn="tl">
                    <a:srgbClr val="000000">
                      <a:alpha val="43137"/>
                    </a:srgbClr>
                  </a:outerShdw>
                </a:effectLst>
              </a:rPr>
              <a:t>2.PUBLIC CLOUDS</a:t>
            </a:r>
            <a:endParaRPr lang="en-IN" sz="1400" b="1" dirty="0">
              <a:effectLst>
                <a:outerShdw blurRad="38100" dist="38100" dir="2700000" algn="tl">
                  <a:srgbClr val="000000">
                    <a:alpha val="43137"/>
                  </a:srgbClr>
                </a:outerShdw>
              </a:effectLst>
            </a:endParaRPr>
          </a:p>
        </p:txBody>
      </p:sp>
    </p:spTree>
    <p:extLst>
      <p:ext uri="{BB962C8B-B14F-4D97-AF65-F5344CB8AC3E}">
        <p14:creationId xmlns="" xmlns:p14="http://schemas.microsoft.com/office/powerpoint/2010/main" val="1552570954"/>
      </p:ext>
    </p:extLst>
  </p:cSld>
  <p:clrMapOvr>
    <a:masterClrMapping/>
  </p:clrMapOvr>
  <p:transition spd="med"/>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428728" y="2714620"/>
            <a:ext cx="6786610" cy="857256"/>
          </a:xfrm>
          <a:prstGeom prst="rect">
            <a:avLst/>
          </a:prstGeom>
        </p:spPr>
        <p:style>
          <a:lnRef idx="3">
            <a:schemeClr val="lt1"/>
          </a:lnRef>
          <a:fillRef idx="1">
            <a:schemeClr val="accent4"/>
          </a:fillRef>
          <a:effectRef idx="1">
            <a:schemeClr val="accent4"/>
          </a:effectRef>
          <a:fontRef idx="minor">
            <a:schemeClr val="lt1"/>
          </a:fontRef>
        </p:style>
        <p:txBody>
          <a:bodyPr rtlCol="0" anchor="ctr"/>
          <a:lstStyle/>
          <a:p>
            <a:pPr algn="ctr"/>
            <a:r>
              <a:rPr lang="en-IN" sz="3200" b="1" dirty="0" smtClean="0">
                <a:effectLst>
                  <a:outerShdw blurRad="38100" dist="38100" dir="2700000" algn="tl">
                    <a:srgbClr val="000000">
                      <a:alpha val="43137"/>
                    </a:srgbClr>
                  </a:outerShdw>
                </a:effectLst>
              </a:rPr>
              <a:t>3.COMMUNITY CLOUDS</a:t>
            </a:r>
            <a:endParaRPr lang="en-IN" sz="1400" b="1" dirty="0">
              <a:effectLst>
                <a:outerShdw blurRad="38100" dist="38100" dir="2700000" algn="tl">
                  <a:srgbClr val="000000">
                    <a:alpha val="43137"/>
                  </a:srgbClr>
                </a:outerShdw>
              </a:effectLst>
            </a:endParaRPr>
          </a:p>
        </p:txBody>
      </p:sp>
    </p:spTree>
    <p:extLst>
      <p:ext uri="{BB962C8B-B14F-4D97-AF65-F5344CB8AC3E}">
        <p14:creationId xmlns="" xmlns:p14="http://schemas.microsoft.com/office/powerpoint/2010/main" val="4242802324"/>
      </p:ext>
    </p:extLst>
  </p:cSld>
  <p:clrMapOvr>
    <a:masterClrMapping/>
  </p:clrMapOvr>
  <p:transition spd="med"/>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00034" y="2071679"/>
            <a:ext cx="8429684" cy="3714776"/>
          </a:xfrm>
        </p:spPr>
        <p:txBody>
          <a:bodyPr>
            <a:normAutofit/>
          </a:bodyPr>
          <a:lstStyle/>
          <a:p>
            <a:pPr algn="just"/>
            <a:r>
              <a:rPr lang="en-IN" b="1" dirty="0" smtClean="0">
                <a:effectLst>
                  <a:outerShdw blurRad="38100" dist="38100" dir="2700000" algn="tl">
                    <a:srgbClr val="000000">
                      <a:alpha val="43137"/>
                    </a:srgbClr>
                  </a:outerShdw>
                </a:effectLst>
              </a:rPr>
              <a:t>These are the clouds for use by a group of related organization who wish to make use of a common cloud computing environment . </a:t>
            </a:r>
          </a:p>
          <a:p>
            <a:pPr algn="just"/>
            <a:r>
              <a:rPr lang="en-IN" b="1" dirty="0" smtClean="0">
                <a:effectLst>
                  <a:outerShdw blurRad="38100" dist="38100" dir="2700000" algn="tl">
                    <a:srgbClr val="000000">
                      <a:alpha val="43137"/>
                    </a:srgbClr>
                  </a:outerShdw>
                </a:effectLst>
              </a:rPr>
              <a:t>FOR EXP:</a:t>
            </a:r>
          </a:p>
          <a:p>
            <a:pPr lvl="3" algn="just">
              <a:buFont typeface="Wingdings" pitchFamily="2" charset="2"/>
              <a:buChar char="Ø"/>
            </a:pPr>
            <a:r>
              <a:rPr lang="en-IN" sz="3200" b="1" dirty="0" smtClean="0">
                <a:effectLst>
                  <a:outerShdw blurRad="38100" dist="38100" dir="2700000" algn="tl">
                    <a:srgbClr val="000000">
                      <a:alpha val="43137"/>
                    </a:srgbClr>
                  </a:outerShdw>
                </a:effectLst>
              </a:rPr>
              <a:t>  All suppliers to a larger manufacture.</a:t>
            </a:r>
          </a:p>
          <a:p>
            <a:pPr lvl="3" algn="just">
              <a:buFont typeface="Wingdings" pitchFamily="2" charset="2"/>
              <a:buChar char="Ø"/>
            </a:pPr>
            <a:r>
              <a:rPr lang="en-IN" sz="3200" b="1" dirty="0" smtClean="0">
                <a:effectLst>
                  <a:outerShdw blurRad="38100" dist="38100" dir="2700000" algn="tl">
                    <a:srgbClr val="000000">
                      <a:alpha val="43137"/>
                    </a:srgbClr>
                  </a:outerShdw>
                </a:effectLst>
              </a:rPr>
              <a:t>  </a:t>
            </a:r>
            <a:r>
              <a:rPr lang="en-IN" sz="3200" b="1" dirty="0">
                <a:effectLst>
                  <a:outerShdw blurRad="38100" dist="38100" dir="2700000" algn="tl">
                    <a:srgbClr val="000000">
                      <a:alpha val="43137"/>
                    </a:srgbClr>
                  </a:outerShdw>
                </a:effectLst>
              </a:rPr>
              <a:t>All </a:t>
            </a:r>
            <a:r>
              <a:rPr lang="en-IN" sz="3200" b="1" dirty="0" smtClean="0">
                <a:effectLst>
                  <a:outerShdw blurRad="38100" dist="38100" dir="2700000" algn="tl">
                    <a:srgbClr val="000000">
                      <a:alpha val="43137"/>
                    </a:srgbClr>
                  </a:outerShdw>
                </a:effectLst>
              </a:rPr>
              <a:t> universities in a given region.                 </a:t>
            </a:r>
            <a:endParaRPr lang="en-IN" sz="3200" b="1" dirty="0">
              <a:effectLst>
                <a:outerShdw blurRad="38100" dist="38100" dir="2700000" algn="tl">
                  <a:srgbClr val="000000">
                    <a:alpha val="43137"/>
                  </a:srgbClr>
                </a:outerShdw>
              </a:effectLst>
            </a:endParaRPr>
          </a:p>
        </p:txBody>
      </p:sp>
      <p:sp>
        <p:nvSpPr>
          <p:cNvPr id="5" name="Rectangle 4"/>
          <p:cNvSpPr/>
          <p:nvPr/>
        </p:nvSpPr>
        <p:spPr>
          <a:xfrm>
            <a:off x="1071538" y="642918"/>
            <a:ext cx="6786610" cy="857256"/>
          </a:xfrm>
          <a:prstGeom prst="rect">
            <a:avLst/>
          </a:prstGeom>
        </p:spPr>
        <p:style>
          <a:lnRef idx="3">
            <a:schemeClr val="lt1"/>
          </a:lnRef>
          <a:fillRef idx="1">
            <a:schemeClr val="accent4"/>
          </a:fillRef>
          <a:effectRef idx="1">
            <a:schemeClr val="accent4"/>
          </a:effectRef>
          <a:fontRef idx="minor">
            <a:schemeClr val="lt1"/>
          </a:fontRef>
        </p:style>
        <p:txBody>
          <a:bodyPr rtlCol="0" anchor="ctr"/>
          <a:lstStyle/>
          <a:p>
            <a:pPr algn="ctr"/>
            <a:r>
              <a:rPr lang="en-IN" sz="3200" b="1" dirty="0" smtClean="0">
                <a:effectLst>
                  <a:outerShdw blurRad="38100" dist="38100" dir="2700000" algn="tl">
                    <a:srgbClr val="000000">
                      <a:alpha val="43137"/>
                    </a:srgbClr>
                  </a:outerShdw>
                </a:effectLst>
              </a:rPr>
              <a:t>3.COMMUNITY CLOUDS</a:t>
            </a:r>
            <a:endParaRPr lang="en-IN" sz="1400" b="1" dirty="0">
              <a:effectLst>
                <a:outerShdw blurRad="38100" dist="38100" dir="2700000" algn="tl">
                  <a:srgbClr val="000000">
                    <a:alpha val="43137"/>
                  </a:srgbClr>
                </a:outerShdw>
              </a:effectLst>
            </a:endParaRPr>
          </a:p>
        </p:txBody>
      </p:sp>
    </p:spTree>
    <p:extLst>
      <p:ext uri="{BB962C8B-B14F-4D97-AF65-F5344CB8AC3E}">
        <p14:creationId xmlns="" xmlns:p14="http://schemas.microsoft.com/office/powerpoint/2010/main" val="4242802324"/>
      </p:ext>
    </p:extLst>
  </p:cSld>
  <p:clrMapOvr>
    <a:masterClrMapping/>
  </p:clrMapOvr>
  <p:transition spd="med"/>
  <p:timing>
    <p:tnLst>
      <p:par>
        <p:cT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857224" y="2928934"/>
            <a:ext cx="7572428" cy="785794"/>
          </a:xfrm>
          <a:prstGeom prst="rect">
            <a:avLst/>
          </a:prstGeom>
        </p:spPr>
        <p:style>
          <a:lnRef idx="3">
            <a:schemeClr val="lt1"/>
          </a:lnRef>
          <a:fillRef idx="1">
            <a:schemeClr val="accent3"/>
          </a:fillRef>
          <a:effectRef idx="1">
            <a:schemeClr val="accent3"/>
          </a:effectRef>
          <a:fontRef idx="minor">
            <a:schemeClr val="lt1"/>
          </a:fontRef>
        </p:style>
        <p:txBody>
          <a:bodyPr rtlCol="0" anchor="ctr"/>
          <a:lstStyle/>
          <a:p>
            <a:pPr algn="ctr"/>
            <a:r>
              <a:rPr lang="en-IN" sz="3200" b="1" dirty="0" smtClean="0">
                <a:effectLst>
                  <a:outerShdw blurRad="38100" dist="38100" dir="2700000" algn="tl">
                    <a:srgbClr val="000000">
                      <a:alpha val="43137"/>
                    </a:srgbClr>
                  </a:outerShdw>
                </a:effectLst>
              </a:rPr>
              <a:t>4.HYBRID CLOUDS</a:t>
            </a:r>
            <a:endParaRPr lang="en-IN" sz="1400" b="1" dirty="0">
              <a:effectLst>
                <a:outerShdw blurRad="38100" dist="38100" dir="2700000" algn="tl">
                  <a:srgbClr val="000000">
                    <a:alpha val="43137"/>
                  </a:srgbClr>
                </a:outerShdw>
              </a:effectLst>
            </a:endParaRPr>
          </a:p>
        </p:txBody>
      </p:sp>
    </p:spTree>
    <p:extLst>
      <p:ext uri="{BB962C8B-B14F-4D97-AF65-F5344CB8AC3E}">
        <p14:creationId xmlns="" xmlns:p14="http://schemas.microsoft.com/office/powerpoint/2010/main" val="2859278444"/>
      </p:ext>
    </p:extLst>
  </p:cSld>
  <p:clrMapOvr>
    <a:masterClrMapping/>
  </p:clrMapOvr>
  <p:transition spd="med"/>
  <p:timing>
    <p:tnLst>
      <p:par>
        <p:cT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28596" y="2500306"/>
            <a:ext cx="8229600" cy="2257428"/>
          </a:xfrm>
        </p:spPr>
        <p:txBody>
          <a:bodyPr/>
          <a:lstStyle/>
          <a:p>
            <a:pPr algn="just">
              <a:buNone/>
            </a:pPr>
            <a:r>
              <a:rPr lang="en-IN" b="1" dirty="0" smtClean="0">
                <a:effectLst>
                  <a:outerShdw blurRad="38100" dist="38100" dir="2700000" algn="tl">
                    <a:srgbClr val="000000">
                      <a:alpha val="43137"/>
                    </a:srgbClr>
                  </a:outerShdw>
                </a:effectLst>
              </a:rPr>
              <a:t>		When a single organization adopts both private and public clouds for a single application in order to take advantage of the benefits of both.</a:t>
            </a:r>
            <a:endParaRPr lang="en-IN" b="1" dirty="0">
              <a:effectLst>
                <a:outerShdw blurRad="38100" dist="38100" dir="2700000" algn="tl">
                  <a:srgbClr val="000000">
                    <a:alpha val="43137"/>
                  </a:srgbClr>
                </a:outerShdw>
              </a:effectLst>
            </a:endParaRPr>
          </a:p>
        </p:txBody>
      </p:sp>
      <p:sp>
        <p:nvSpPr>
          <p:cNvPr id="4" name="Rectangle 3"/>
          <p:cNvSpPr/>
          <p:nvPr/>
        </p:nvSpPr>
        <p:spPr>
          <a:xfrm>
            <a:off x="928662" y="642918"/>
            <a:ext cx="7572428" cy="785794"/>
          </a:xfrm>
          <a:prstGeom prst="rect">
            <a:avLst/>
          </a:prstGeom>
        </p:spPr>
        <p:style>
          <a:lnRef idx="3">
            <a:schemeClr val="lt1"/>
          </a:lnRef>
          <a:fillRef idx="1">
            <a:schemeClr val="accent3"/>
          </a:fillRef>
          <a:effectRef idx="1">
            <a:schemeClr val="accent3"/>
          </a:effectRef>
          <a:fontRef idx="minor">
            <a:schemeClr val="lt1"/>
          </a:fontRef>
        </p:style>
        <p:txBody>
          <a:bodyPr rtlCol="0" anchor="ctr"/>
          <a:lstStyle/>
          <a:p>
            <a:pPr algn="ctr"/>
            <a:r>
              <a:rPr lang="en-IN" sz="3200" b="1" dirty="0" smtClean="0">
                <a:effectLst>
                  <a:outerShdw blurRad="38100" dist="38100" dir="2700000" algn="tl">
                    <a:srgbClr val="000000">
                      <a:alpha val="43137"/>
                    </a:srgbClr>
                  </a:outerShdw>
                </a:effectLst>
              </a:rPr>
              <a:t>4.HYBRID CLOUDS</a:t>
            </a:r>
            <a:endParaRPr lang="en-IN" sz="1400" b="1" dirty="0">
              <a:effectLst>
                <a:outerShdw blurRad="38100" dist="38100" dir="2700000" algn="tl">
                  <a:srgbClr val="000000">
                    <a:alpha val="43137"/>
                  </a:srgbClr>
                </a:outerShdw>
              </a:effectLst>
            </a:endParaRPr>
          </a:p>
        </p:txBody>
      </p:sp>
    </p:spTree>
    <p:extLst>
      <p:ext uri="{BB962C8B-B14F-4D97-AF65-F5344CB8AC3E}">
        <p14:creationId xmlns="" xmlns:p14="http://schemas.microsoft.com/office/powerpoint/2010/main" val="2859278444"/>
      </p:ext>
    </p:extLst>
  </p:cSld>
  <p:clrMapOvr>
    <a:masterClrMapping/>
  </p:clrMapOvr>
  <p:transition spd="med"/>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500034" y="3000372"/>
            <a:ext cx="8286808" cy="766414"/>
          </a:xfrm>
          <a:prstGeom prst="rect">
            <a:avLst/>
          </a:prstGeom>
        </p:spPr>
        <p:style>
          <a:lnRef idx="3">
            <a:schemeClr val="lt1"/>
          </a:lnRef>
          <a:fillRef idx="1">
            <a:schemeClr val="accent2"/>
          </a:fillRef>
          <a:effectRef idx="1">
            <a:schemeClr val="accent2"/>
          </a:effectRef>
          <a:fontRef idx="minor">
            <a:schemeClr val="lt1"/>
          </a:fontRef>
        </p:style>
        <p:txBody>
          <a:bodyPr vert="horz" lIns="91440" tIns="45720" rIns="91440" bIns="45720" rtlCol="0" anchor="ctr">
            <a:normAutofit/>
          </a:bodyPr>
          <a:lstStyle/>
          <a:p>
            <a:pPr algn="ctr"/>
            <a:r>
              <a:rPr lang="en-IN" sz="3200" b="1" dirty="0" smtClean="0">
                <a:effectLst>
                  <a:outerShdw blurRad="38100" dist="38100" dir="2700000" algn="tl">
                    <a:srgbClr val="000000">
                      <a:alpha val="43137"/>
                    </a:srgbClr>
                  </a:outerShdw>
                </a:effectLst>
              </a:rPr>
              <a:t>COMPONENTS OF COMPUTER NETWORK</a:t>
            </a:r>
            <a:endParaRPr lang="en-IN" sz="3200" dirty="0">
              <a:effectLst>
                <a:outerShdw blurRad="38100" dist="38100" dir="2700000" algn="tl">
                  <a:srgbClr val="000000">
                    <a:alpha val="43137"/>
                  </a:srgbClr>
                </a:outerShdw>
              </a:effectLst>
            </a:endParaRPr>
          </a:p>
        </p:txBody>
      </p:sp>
    </p:spTree>
    <p:extLst>
      <p:ext uri="{BB962C8B-B14F-4D97-AF65-F5344CB8AC3E}">
        <p14:creationId xmlns="" xmlns:p14="http://schemas.microsoft.com/office/powerpoint/2010/main" val="2600635140"/>
      </p:ext>
    </p:extLst>
  </p:cSld>
  <p:clrMapOvr>
    <a:masterClrMapping/>
  </p:clrMapOvr>
  <p:transition spd="med"/>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000100" y="2857496"/>
            <a:ext cx="7143800" cy="785818"/>
          </a:xfrm>
          <a:prstGeom prst="rect">
            <a:avLst/>
          </a:prstGeom>
        </p:spPr>
        <p:style>
          <a:lnRef idx="3">
            <a:schemeClr val="lt1"/>
          </a:lnRef>
          <a:fillRef idx="1">
            <a:schemeClr val="accent3"/>
          </a:fillRef>
          <a:effectRef idx="1">
            <a:schemeClr val="accent3"/>
          </a:effectRef>
          <a:fontRef idx="minor">
            <a:schemeClr val="lt1"/>
          </a:fontRef>
        </p:style>
        <p:txBody>
          <a:bodyPr rtlCol="0" anchor="ctr"/>
          <a:lstStyle/>
          <a:p>
            <a:pPr algn="ctr"/>
            <a:r>
              <a:rPr lang="en-IN" sz="3200" b="1" dirty="0" smtClean="0">
                <a:effectLst>
                  <a:outerShdw blurRad="38100" dist="38100" dir="2700000" algn="tl">
                    <a:srgbClr val="000000">
                      <a:alpha val="43137"/>
                    </a:srgbClr>
                  </a:outerShdw>
                </a:effectLst>
              </a:rPr>
              <a:t>INTERNET OF THING (IoT)</a:t>
            </a:r>
            <a:endParaRPr lang="en-IN" sz="1400" b="1" dirty="0">
              <a:effectLst>
                <a:outerShdw blurRad="38100" dist="38100" dir="2700000" algn="tl">
                  <a:srgbClr val="000000">
                    <a:alpha val="43137"/>
                  </a:srgbClr>
                </a:outerShdw>
              </a:effectLst>
            </a:endParaRPr>
          </a:p>
        </p:txBody>
      </p:sp>
    </p:spTree>
    <p:extLst>
      <p:ext uri="{BB962C8B-B14F-4D97-AF65-F5344CB8AC3E}">
        <p14:creationId xmlns="" xmlns:p14="http://schemas.microsoft.com/office/powerpoint/2010/main" val="4120386110"/>
      </p:ext>
    </p:extLst>
  </p:cSld>
  <p:clrMapOvr>
    <a:masterClrMapping/>
  </p:clrMapOvr>
  <p:transition spd="med"/>
  <p:timing>
    <p:tnLst>
      <p:par>
        <p:cTn id="1" dur="indefinite" restart="never" nodeType="tmRoot"/>
      </p:par>
    </p:tn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00034" y="1857365"/>
            <a:ext cx="8229600" cy="3929090"/>
          </a:xfrm>
        </p:spPr>
        <p:txBody>
          <a:bodyPr/>
          <a:lstStyle/>
          <a:p>
            <a:pPr algn="just"/>
            <a:r>
              <a:rPr lang="en-IN" b="1" dirty="0" smtClean="0">
                <a:effectLst>
                  <a:outerShdw blurRad="38100" dist="38100" dir="2700000" algn="tl">
                    <a:srgbClr val="000000">
                      <a:alpha val="43137"/>
                    </a:srgbClr>
                  </a:outerShdw>
                </a:effectLst>
              </a:rPr>
              <a:t>(IoT) is a phenomenon that connects the things to the internet over wired or wireless connections.</a:t>
            </a:r>
          </a:p>
          <a:p>
            <a:pPr algn="just"/>
            <a:r>
              <a:rPr lang="en-IN" b="1" dirty="0" smtClean="0">
                <a:effectLst>
                  <a:outerShdw blurRad="38100" dist="38100" dir="2700000" algn="tl">
                    <a:srgbClr val="000000">
                      <a:alpha val="43137"/>
                    </a:srgbClr>
                  </a:outerShdw>
                </a:effectLst>
              </a:rPr>
              <a:t>(IoT) allows the people and things to be connected ANYTIME, ANYPLACE WITH ANYTHING AND ANYONE .</a:t>
            </a:r>
          </a:p>
          <a:p>
            <a:pPr algn="r">
              <a:buNone/>
            </a:pPr>
            <a:r>
              <a:rPr lang="en-IN" b="1" dirty="0" err="1" smtClean="0">
                <a:solidFill>
                  <a:srgbClr val="FF0000"/>
                </a:solidFill>
                <a:effectLst>
                  <a:outerShdw blurRad="38100" dist="38100" dir="2700000" algn="tl">
                    <a:srgbClr val="000000">
                      <a:alpha val="43137"/>
                    </a:srgbClr>
                  </a:outerShdw>
                </a:effectLst>
              </a:rPr>
              <a:t>Contd</a:t>
            </a:r>
            <a:r>
              <a:rPr lang="en-IN" b="1" dirty="0" smtClean="0">
                <a:solidFill>
                  <a:srgbClr val="FF0000"/>
                </a:solidFill>
                <a:effectLst>
                  <a:outerShdw blurRad="38100" dist="38100" dir="2700000" algn="tl">
                    <a:srgbClr val="000000">
                      <a:alpha val="43137"/>
                    </a:srgbClr>
                  </a:outerShdw>
                </a:effectLst>
              </a:rPr>
              <a:t>…</a:t>
            </a:r>
            <a:endParaRPr lang="en-IN" b="1" dirty="0">
              <a:solidFill>
                <a:srgbClr val="FF0000"/>
              </a:solidFill>
              <a:effectLst>
                <a:outerShdw blurRad="38100" dist="38100" dir="2700000" algn="tl">
                  <a:srgbClr val="000000">
                    <a:alpha val="43137"/>
                  </a:srgbClr>
                </a:outerShdw>
              </a:effectLst>
            </a:endParaRPr>
          </a:p>
        </p:txBody>
      </p:sp>
      <p:sp>
        <p:nvSpPr>
          <p:cNvPr id="4" name="Rectangle 3"/>
          <p:cNvSpPr/>
          <p:nvPr/>
        </p:nvSpPr>
        <p:spPr>
          <a:xfrm>
            <a:off x="928662" y="571480"/>
            <a:ext cx="7143800" cy="785818"/>
          </a:xfrm>
          <a:prstGeom prst="rect">
            <a:avLst/>
          </a:prstGeom>
        </p:spPr>
        <p:style>
          <a:lnRef idx="3">
            <a:schemeClr val="lt1"/>
          </a:lnRef>
          <a:fillRef idx="1">
            <a:schemeClr val="accent3"/>
          </a:fillRef>
          <a:effectRef idx="1">
            <a:schemeClr val="accent3"/>
          </a:effectRef>
          <a:fontRef idx="minor">
            <a:schemeClr val="lt1"/>
          </a:fontRef>
        </p:style>
        <p:txBody>
          <a:bodyPr rtlCol="0" anchor="ctr"/>
          <a:lstStyle/>
          <a:p>
            <a:pPr algn="ctr"/>
            <a:r>
              <a:rPr lang="en-IN" sz="3200" b="1" dirty="0" smtClean="0">
                <a:effectLst>
                  <a:outerShdw blurRad="38100" dist="38100" dir="2700000" algn="tl">
                    <a:srgbClr val="000000">
                      <a:alpha val="43137"/>
                    </a:srgbClr>
                  </a:outerShdw>
                </a:effectLst>
              </a:rPr>
              <a:t>INTERNET OF THING (IoT)</a:t>
            </a:r>
            <a:endParaRPr lang="en-IN" sz="1400" b="1" dirty="0">
              <a:effectLst>
                <a:outerShdw blurRad="38100" dist="38100" dir="2700000" algn="tl">
                  <a:srgbClr val="000000">
                    <a:alpha val="43137"/>
                  </a:srgbClr>
                </a:outerShdw>
              </a:effectLst>
            </a:endParaRPr>
          </a:p>
        </p:txBody>
      </p:sp>
    </p:spTree>
    <p:extLst>
      <p:ext uri="{BB962C8B-B14F-4D97-AF65-F5344CB8AC3E}">
        <p14:creationId xmlns="" xmlns:p14="http://schemas.microsoft.com/office/powerpoint/2010/main" val="4120386110"/>
      </p:ext>
    </p:extLst>
  </p:cSld>
  <p:clrMapOvr>
    <a:masterClrMapping/>
  </p:clrMapOvr>
  <p:transition spd="med"/>
  <p:timing>
    <p:tnLst>
      <p:par>
        <p:cTn id="1" dur="indefinite" restart="never" nodeType="tmRoot"/>
      </p:par>
    </p:tn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val 3"/>
          <p:cNvSpPr/>
          <p:nvPr/>
        </p:nvSpPr>
        <p:spPr>
          <a:xfrm>
            <a:off x="4211960" y="2924944"/>
            <a:ext cx="1002982" cy="1008112"/>
          </a:xfrm>
          <a:prstGeom prst="ellipse">
            <a:avLst/>
          </a:prstGeom>
        </p:spPr>
        <p:style>
          <a:lnRef idx="0">
            <a:schemeClr val="accent6"/>
          </a:lnRef>
          <a:fillRef idx="3">
            <a:schemeClr val="accent6"/>
          </a:fillRef>
          <a:effectRef idx="3">
            <a:schemeClr val="accent6"/>
          </a:effectRef>
          <a:fontRef idx="minor">
            <a:schemeClr val="lt1"/>
          </a:fontRef>
        </p:style>
        <p:txBody>
          <a:bodyPr rtlCol="0" anchor="ctr"/>
          <a:lstStyle/>
          <a:p>
            <a:pPr algn="ctr"/>
            <a:r>
              <a:rPr lang="en-IN" sz="2800" b="1" dirty="0" smtClean="0">
                <a:effectLst>
                  <a:outerShdw blurRad="38100" dist="38100" dir="2700000" algn="tl">
                    <a:srgbClr val="000000">
                      <a:alpha val="43137"/>
                    </a:srgbClr>
                  </a:outerShdw>
                </a:effectLst>
              </a:rPr>
              <a:t>IoT</a:t>
            </a:r>
            <a:endParaRPr lang="en-IN" sz="2800" b="1" dirty="0">
              <a:effectLst>
                <a:outerShdw blurRad="38100" dist="38100" dir="2700000" algn="tl">
                  <a:srgbClr val="000000">
                    <a:alpha val="43137"/>
                  </a:srgbClr>
                </a:outerShdw>
              </a:effectLst>
            </a:endParaRPr>
          </a:p>
        </p:txBody>
      </p:sp>
      <p:sp>
        <p:nvSpPr>
          <p:cNvPr id="7" name="Rounded Rectangle 6"/>
          <p:cNvSpPr/>
          <p:nvPr/>
        </p:nvSpPr>
        <p:spPr>
          <a:xfrm>
            <a:off x="6588224" y="1412776"/>
            <a:ext cx="2530374" cy="936104"/>
          </a:xfrm>
          <a:prstGeom prst="roundRect">
            <a:avLst>
              <a:gd name="adj" fmla="val 50000"/>
            </a:avLst>
          </a:prstGeom>
        </p:spPr>
        <p:style>
          <a:lnRef idx="3">
            <a:schemeClr val="lt1"/>
          </a:lnRef>
          <a:fillRef idx="1">
            <a:schemeClr val="accent5"/>
          </a:fillRef>
          <a:effectRef idx="1">
            <a:schemeClr val="accent5"/>
          </a:effectRef>
          <a:fontRef idx="minor">
            <a:schemeClr val="lt1"/>
          </a:fontRef>
        </p:style>
        <p:txBody>
          <a:bodyPr rtlCol="0" anchor="ctr"/>
          <a:lstStyle/>
          <a:p>
            <a:pPr algn="ctr"/>
            <a:r>
              <a:rPr lang="en-IN" b="1" dirty="0" smtClean="0">
                <a:effectLst>
                  <a:outerShdw blurRad="38100" dist="38100" dir="2700000" algn="tl">
                    <a:srgbClr val="000000">
                      <a:alpha val="43137"/>
                    </a:srgbClr>
                  </a:outerShdw>
                </a:effectLst>
              </a:rPr>
              <a:t>WERABLES:</a:t>
            </a:r>
          </a:p>
          <a:p>
            <a:pPr marL="285750" indent="-285750" algn="ctr">
              <a:buFont typeface="Wingdings" pitchFamily="2" charset="2"/>
              <a:buChar char="Ø"/>
            </a:pPr>
            <a:r>
              <a:rPr lang="en-IN" b="1" dirty="0" smtClean="0">
                <a:effectLst>
                  <a:outerShdw blurRad="38100" dist="38100" dir="2700000" algn="tl">
                    <a:srgbClr val="000000">
                      <a:alpha val="43137"/>
                    </a:srgbClr>
                  </a:outerShdw>
                </a:effectLst>
              </a:rPr>
              <a:t>SMART WATCHES</a:t>
            </a:r>
            <a:endParaRPr lang="en-IN" b="1" dirty="0">
              <a:effectLst>
                <a:outerShdw blurRad="38100" dist="38100" dir="2700000" algn="tl">
                  <a:srgbClr val="000000">
                    <a:alpha val="43137"/>
                  </a:srgbClr>
                </a:outerShdw>
              </a:effectLst>
            </a:endParaRPr>
          </a:p>
        </p:txBody>
      </p:sp>
      <p:sp>
        <p:nvSpPr>
          <p:cNvPr id="8" name="Rounded Rectangle 7"/>
          <p:cNvSpPr/>
          <p:nvPr/>
        </p:nvSpPr>
        <p:spPr>
          <a:xfrm>
            <a:off x="12153" y="2924944"/>
            <a:ext cx="2603055" cy="936104"/>
          </a:xfrm>
          <a:prstGeom prst="roundRect">
            <a:avLst>
              <a:gd name="adj" fmla="val 50000"/>
            </a:avLst>
          </a:prstGeom>
        </p:spPr>
        <p:style>
          <a:lnRef idx="3">
            <a:schemeClr val="lt1"/>
          </a:lnRef>
          <a:fillRef idx="1">
            <a:schemeClr val="accent6"/>
          </a:fillRef>
          <a:effectRef idx="1">
            <a:schemeClr val="accent6"/>
          </a:effectRef>
          <a:fontRef idx="minor">
            <a:schemeClr val="lt1"/>
          </a:fontRef>
        </p:style>
        <p:txBody>
          <a:bodyPr rtlCol="0" anchor="ctr"/>
          <a:lstStyle/>
          <a:p>
            <a:pPr algn="ctr"/>
            <a:r>
              <a:rPr lang="en-IN" b="1" dirty="0" smtClean="0">
                <a:effectLst>
                  <a:outerShdw blurRad="38100" dist="38100" dir="2700000" algn="tl">
                    <a:srgbClr val="000000">
                      <a:alpha val="43137"/>
                    </a:srgbClr>
                  </a:outerShdw>
                </a:effectLst>
              </a:rPr>
              <a:t>HEALTH CARE:</a:t>
            </a:r>
          </a:p>
          <a:p>
            <a:pPr marL="285750" indent="-285750" algn="ctr">
              <a:buFont typeface="Wingdings" pitchFamily="2" charset="2"/>
              <a:buChar char="Ø"/>
            </a:pPr>
            <a:r>
              <a:rPr lang="en-IN" b="1" dirty="0" smtClean="0">
                <a:effectLst>
                  <a:outerShdw blurRad="38100" dist="38100" dir="2700000" algn="tl">
                    <a:srgbClr val="000000">
                      <a:alpha val="43137"/>
                    </a:srgbClr>
                  </a:outerShdw>
                </a:effectLst>
              </a:rPr>
              <a:t>PRESSURE MONITOR</a:t>
            </a:r>
            <a:endParaRPr lang="en-IN" b="1" dirty="0">
              <a:effectLst>
                <a:outerShdw blurRad="38100" dist="38100" dir="2700000" algn="tl">
                  <a:srgbClr val="000000">
                    <a:alpha val="43137"/>
                  </a:srgbClr>
                </a:outerShdw>
              </a:effectLst>
            </a:endParaRPr>
          </a:p>
        </p:txBody>
      </p:sp>
      <p:sp>
        <p:nvSpPr>
          <p:cNvPr id="9" name="Rounded Rectangle 8"/>
          <p:cNvSpPr/>
          <p:nvPr/>
        </p:nvSpPr>
        <p:spPr>
          <a:xfrm>
            <a:off x="12153" y="4655604"/>
            <a:ext cx="2603055" cy="936104"/>
          </a:xfrm>
          <a:prstGeom prst="roundRect">
            <a:avLst>
              <a:gd name="adj" fmla="val 50000"/>
            </a:avLst>
          </a:prstGeom>
        </p:spPr>
        <p:style>
          <a:lnRef idx="3">
            <a:schemeClr val="lt1"/>
          </a:lnRef>
          <a:fillRef idx="1">
            <a:schemeClr val="accent6"/>
          </a:fillRef>
          <a:effectRef idx="1">
            <a:schemeClr val="accent6"/>
          </a:effectRef>
          <a:fontRef idx="minor">
            <a:schemeClr val="lt1"/>
          </a:fontRef>
        </p:style>
        <p:txBody>
          <a:bodyPr rtlCol="0" anchor="ctr"/>
          <a:lstStyle/>
          <a:p>
            <a:pPr algn="ctr"/>
            <a:r>
              <a:rPr lang="en-IN" b="1" dirty="0" smtClean="0">
                <a:effectLst>
                  <a:outerShdw blurRad="38100" dist="38100" dir="2700000" algn="tl">
                    <a:srgbClr val="000000">
                      <a:alpha val="43137"/>
                    </a:srgbClr>
                  </a:outerShdw>
                </a:effectLst>
              </a:rPr>
              <a:t>TRANAPORTATION:</a:t>
            </a:r>
          </a:p>
          <a:p>
            <a:pPr marL="285750" indent="-285750" algn="ctr">
              <a:buFont typeface="Wingdings" pitchFamily="2" charset="2"/>
              <a:buChar char="Ø"/>
            </a:pPr>
            <a:r>
              <a:rPr lang="en-IN" b="1" dirty="0" smtClean="0">
                <a:effectLst>
                  <a:outerShdw blurRad="38100" dist="38100" dir="2700000" algn="tl">
                    <a:srgbClr val="000000">
                      <a:alpha val="43137"/>
                    </a:srgbClr>
                  </a:outerShdw>
                </a:effectLst>
              </a:rPr>
              <a:t>(IoT) MAKES EASY PARKING</a:t>
            </a:r>
            <a:endParaRPr lang="en-IN" b="1" dirty="0">
              <a:effectLst>
                <a:outerShdw blurRad="38100" dist="38100" dir="2700000" algn="tl">
                  <a:srgbClr val="000000">
                    <a:alpha val="43137"/>
                  </a:srgbClr>
                </a:outerShdw>
              </a:effectLst>
            </a:endParaRPr>
          </a:p>
        </p:txBody>
      </p:sp>
      <p:sp>
        <p:nvSpPr>
          <p:cNvPr id="10" name="Rounded Rectangle 9"/>
          <p:cNvSpPr/>
          <p:nvPr/>
        </p:nvSpPr>
        <p:spPr>
          <a:xfrm>
            <a:off x="899592" y="5921896"/>
            <a:ext cx="3312368" cy="936104"/>
          </a:xfrm>
          <a:prstGeom prst="roundRect">
            <a:avLst>
              <a:gd name="adj" fmla="val 50000"/>
            </a:avLst>
          </a:prstGeom>
        </p:spPr>
        <p:style>
          <a:lnRef idx="3">
            <a:schemeClr val="lt1"/>
          </a:lnRef>
          <a:fillRef idx="1">
            <a:schemeClr val="accent3"/>
          </a:fillRef>
          <a:effectRef idx="1">
            <a:schemeClr val="accent3"/>
          </a:effectRef>
          <a:fontRef idx="minor">
            <a:schemeClr val="lt1"/>
          </a:fontRef>
        </p:style>
        <p:txBody>
          <a:bodyPr rtlCol="0" anchor="ctr"/>
          <a:lstStyle/>
          <a:p>
            <a:pPr algn="ctr"/>
            <a:r>
              <a:rPr lang="en-IN" b="1" dirty="0" smtClean="0">
                <a:effectLst>
                  <a:outerShdw blurRad="38100" dist="38100" dir="2700000" algn="tl">
                    <a:srgbClr val="000000">
                      <a:alpha val="43137"/>
                    </a:srgbClr>
                  </a:outerShdw>
                </a:effectLst>
              </a:rPr>
              <a:t>SMART MANFACTURING:</a:t>
            </a:r>
          </a:p>
          <a:p>
            <a:pPr marL="285750" indent="-285750" algn="ctr">
              <a:buFont typeface="Wingdings" pitchFamily="2" charset="2"/>
              <a:buChar char="Ø"/>
            </a:pPr>
            <a:r>
              <a:rPr lang="en-IN" b="1" dirty="0" smtClean="0">
                <a:effectLst>
                  <a:outerShdw blurRad="38100" dist="38100" dir="2700000" algn="tl">
                    <a:srgbClr val="000000">
                      <a:alpha val="43137"/>
                    </a:srgbClr>
                  </a:outerShdw>
                </a:effectLst>
              </a:rPr>
              <a:t>INDUSTRIAL COMMUNICATION</a:t>
            </a:r>
            <a:endParaRPr lang="en-IN" b="1" dirty="0">
              <a:effectLst>
                <a:outerShdw blurRad="38100" dist="38100" dir="2700000" algn="tl">
                  <a:srgbClr val="000000">
                    <a:alpha val="43137"/>
                  </a:srgbClr>
                </a:outerShdw>
              </a:effectLst>
            </a:endParaRPr>
          </a:p>
        </p:txBody>
      </p:sp>
      <p:sp>
        <p:nvSpPr>
          <p:cNvPr id="11" name="Rounded Rectangle 10"/>
          <p:cNvSpPr/>
          <p:nvPr/>
        </p:nvSpPr>
        <p:spPr>
          <a:xfrm>
            <a:off x="5519142" y="5915000"/>
            <a:ext cx="2941290" cy="936104"/>
          </a:xfrm>
          <a:prstGeom prst="roundRect">
            <a:avLst>
              <a:gd name="adj" fmla="val 50000"/>
            </a:avLst>
          </a:prstGeom>
        </p:spPr>
        <p:style>
          <a:lnRef idx="3">
            <a:schemeClr val="lt1"/>
          </a:lnRef>
          <a:fillRef idx="1">
            <a:schemeClr val="accent3"/>
          </a:fillRef>
          <a:effectRef idx="1">
            <a:schemeClr val="accent3"/>
          </a:effectRef>
          <a:fontRef idx="minor">
            <a:schemeClr val="lt1"/>
          </a:fontRef>
        </p:style>
        <p:txBody>
          <a:bodyPr rtlCol="0" anchor="ctr"/>
          <a:lstStyle/>
          <a:p>
            <a:pPr algn="ctr"/>
            <a:r>
              <a:rPr lang="en-IN" b="1" dirty="0" smtClean="0">
                <a:effectLst>
                  <a:outerShdw blurRad="38100" dist="38100" dir="2700000" algn="tl">
                    <a:srgbClr val="000000">
                      <a:alpha val="43137"/>
                    </a:srgbClr>
                  </a:outerShdw>
                </a:effectLst>
              </a:rPr>
              <a:t>CARS:</a:t>
            </a:r>
          </a:p>
          <a:p>
            <a:pPr marL="285750" indent="-285750" algn="ctr">
              <a:buFont typeface="Wingdings" pitchFamily="2" charset="2"/>
              <a:buChar char="Ø"/>
            </a:pPr>
            <a:r>
              <a:rPr lang="en-IN" b="1" dirty="0" smtClean="0">
                <a:effectLst>
                  <a:outerShdw blurRad="38100" dist="38100" dir="2700000" algn="tl">
                    <a:srgbClr val="000000">
                      <a:alpha val="43137"/>
                    </a:srgbClr>
                  </a:outerShdw>
                </a:effectLst>
              </a:rPr>
              <a:t>ENGIN MANAGEMENT</a:t>
            </a:r>
            <a:endParaRPr lang="en-IN" b="1" dirty="0">
              <a:effectLst>
                <a:outerShdw blurRad="38100" dist="38100" dir="2700000" algn="tl">
                  <a:srgbClr val="000000">
                    <a:alpha val="43137"/>
                  </a:srgbClr>
                </a:outerShdw>
              </a:effectLst>
            </a:endParaRPr>
          </a:p>
        </p:txBody>
      </p:sp>
      <p:sp>
        <p:nvSpPr>
          <p:cNvPr id="12" name="Rounded Rectangle 11"/>
          <p:cNvSpPr/>
          <p:nvPr/>
        </p:nvSpPr>
        <p:spPr>
          <a:xfrm>
            <a:off x="6588224" y="2996952"/>
            <a:ext cx="2530374" cy="936104"/>
          </a:xfrm>
          <a:prstGeom prst="roundRect">
            <a:avLst>
              <a:gd name="adj" fmla="val 50000"/>
            </a:avLst>
          </a:prstGeom>
        </p:spPr>
        <p:style>
          <a:lnRef idx="3">
            <a:schemeClr val="lt1"/>
          </a:lnRef>
          <a:fillRef idx="1">
            <a:schemeClr val="accent5"/>
          </a:fillRef>
          <a:effectRef idx="1">
            <a:schemeClr val="accent5"/>
          </a:effectRef>
          <a:fontRef idx="minor">
            <a:schemeClr val="lt1"/>
          </a:fontRef>
        </p:style>
        <p:txBody>
          <a:bodyPr rtlCol="0" anchor="ctr"/>
          <a:lstStyle/>
          <a:p>
            <a:pPr algn="ctr"/>
            <a:r>
              <a:rPr lang="en-IN" b="1" dirty="0" smtClean="0">
                <a:effectLst>
                  <a:outerShdw blurRad="38100" dist="38100" dir="2700000" algn="tl">
                    <a:srgbClr val="000000">
                      <a:alpha val="43137"/>
                    </a:srgbClr>
                  </a:outerShdw>
                </a:effectLst>
              </a:rPr>
              <a:t>HOME APPLIANCES:</a:t>
            </a:r>
          </a:p>
          <a:p>
            <a:pPr marL="285750" indent="-285750" algn="ctr">
              <a:buFont typeface="Wingdings" pitchFamily="2" charset="2"/>
              <a:buChar char="Ø"/>
            </a:pPr>
            <a:r>
              <a:rPr lang="en-IN" b="1" dirty="0" smtClean="0">
                <a:effectLst>
                  <a:outerShdw blurRad="38100" dist="38100" dir="2700000" algn="tl">
                    <a:srgbClr val="000000">
                      <a:alpha val="43137"/>
                    </a:srgbClr>
                  </a:outerShdw>
                </a:effectLst>
              </a:rPr>
              <a:t>COFFE MAKER</a:t>
            </a:r>
          </a:p>
          <a:p>
            <a:pPr marL="742950" lvl="1" indent="-285750">
              <a:buFont typeface="Wingdings" pitchFamily="2" charset="2"/>
              <a:buChar char="Ø"/>
            </a:pPr>
            <a:r>
              <a:rPr lang="en-IN" b="1" dirty="0" smtClean="0">
                <a:effectLst>
                  <a:outerShdw blurRad="38100" dist="38100" dir="2700000" algn="tl">
                    <a:srgbClr val="000000">
                      <a:alpha val="43137"/>
                    </a:srgbClr>
                  </a:outerShdw>
                </a:effectLst>
              </a:rPr>
              <a:t>      A/C</a:t>
            </a:r>
            <a:endParaRPr lang="en-IN" b="1" dirty="0">
              <a:effectLst>
                <a:outerShdw blurRad="38100" dist="38100" dir="2700000" algn="tl">
                  <a:srgbClr val="000000">
                    <a:alpha val="43137"/>
                  </a:srgbClr>
                </a:outerShdw>
              </a:effectLst>
            </a:endParaRPr>
          </a:p>
        </p:txBody>
      </p:sp>
      <p:sp>
        <p:nvSpPr>
          <p:cNvPr id="13" name="Rounded Rectangle 12"/>
          <p:cNvSpPr/>
          <p:nvPr/>
        </p:nvSpPr>
        <p:spPr>
          <a:xfrm>
            <a:off x="6588224" y="4655604"/>
            <a:ext cx="2530374" cy="936104"/>
          </a:xfrm>
          <a:prstGeom prst="roundRect">
            <a:avLst>
              <a:gd name="adj" fmla="val 50000"/>
            </a:avLst>
          </a:prstGeom>
        </p:spPr>
        <p:style>
          <a:lnRef idx="3">
            <a:schemeClr val="lt1"/>
          </a:lnRef>
          <a:fillRef idx="1">
            <a:schemeClr val="accent5"/>
          </a:fillRef>
          <a:effectRef idx="1">
            <a:schemeClr val="accent5"/>
          </a:effectRef>
          <a:fontRef idx="minor">
            <a:schemeClr val="lt1"/>
          </a:fontRef>
        </p:style>
        <p:txBody>
          <a:bodyPr rtlCol="0" anchor="ctr"/>
          <a:lstStyle/>
          <a:p>
            <a:pPr algn="ctr"/>
            <a:r>
              <a:rPr lang="en-IN" b="1" dirty="0" smtClean="0">
                <a:effectLst>
                  <a:outerShdw blurRad="38100" dist="38100" dir="2700000" algn="tl">
                    <a:srgbClr val="000000">
                      <a:alpha val="43137"/>
                    </a:srgbClr>
                  </a:outerShdw>
                </a:effectLst>
              </a:rPr>
              <a:t>AGRICULTURE:</a:t>
            </a:r>
          </a:p>
          <a:p>
            <a:pPr marL="285750" indent="-285750" algn="ctr">
              <a:buFont typeface="Wingdings" pitchFamily="2" charset="2"/>
              <a:buChar char="Ø"/>
            </a:pPr>
            <a:r>
              <a:rPr lang="en-IN" b="1" dirty="0" smtClean="0">
                <a:effectLst>
                  <a:outerShdw blurRad="38100" dist="38100" dir="2700000" algn="tl">
                    <a:srgbClr val="000000">
                      <a:alpha val="43137"/>
                    </a:srgbClr>
                  </a:outerShdw>
                </a:effectLst>
              </a:rPr>
              <a:t>SMART FARMING</a:t>
            </a:r>
            <a:endParaRPr lang="en-IN" b="1" dirty="0">
              <a:effectLst>
                <a:outerShdw blurRad="38100" dist="38100" dir="2700000" algn="tl">
                  <a:srgbClr val="000000">
                    <a:alpha val="43137"/>
                  </a:srgbClr>
                </a:outerShdw>
              </a:effectLst>
            </a:endParaRPr>
          </a:p>
        </p:txBody>
      </p:sp>
      <p:sp>
        <p:nvSpPr>
          <p:cNvPr id="14" name="Rounded Rectangle 13"/>
          <p:cNvSpPr/>
          <p:nvPr/>
        </p:nvSpPr>
        <p:spPr>
          <a:xfrm>
            <a:off x="899592" y="12998"/>
            <a:ext cx="3431234" cy="936104"/>
          </a:xfrm>
          <a:prstGeom prst="roundRect">
            <a:avLst>
              <a:gd name="adj" fmla="val 50000"/>
            </a:avLst>
          </a:prstGeom>
        </p:spPr>
        <p:style>
          <a:lnRef idx="3">
            <a:schemeClr val="lt1"/>
          </a:lnRef>
          <a:fillRef idx="1">
            <a:schemeClr val="accent2"/>
          </a:fillRef>
          <a:effectRef idx="1">
            <a:schemeClr val="accent2"/>
          </a:effectRef>
          <a:fontRef idx="minor">
            <a:schemeClr val="lt1"/>
          </a:fontRef>
        </p:style>
        <p:txBody>
          <a:bodyPr rtlCol="0" anchor="ctr"/>
          <a:lstStyle/>
          <a:p>
            <a:pPr algn="ctr"/>
            <a:r>
              <a:rPr lang="en-IN" b="1" dirty="0" smtClean="0">
                <a:effectLst>
                  <a:outerShdw blurRad="38100" dist="38100" dir="2700000" algn="tl">
                    <a:srgbClr val="000000">
                      <a:alpha val="43137"/>
                    </a:srgbClr>
                  </a:outerShdw>
                </a:effectLst>
              </a:rPr>
              <a:t>SMART CITIES:</a:t>
            </a:r>
          </a:p>
          <a:p>
            <a:pPr marL="285750" indent="-285750" algn="ctr">
              <a:buFont typeface="Wingdings" pitchFamily="2" charset="2"/>
              <a:buChar char="Ø"/>
            </a:pPr>
            <a:r>
              <a:rPr lang="en-IN" b="1" smtClean="0">
                <a:effectLst>
                  <a:outerShdw blurRad="38100" dist="38100" dir="2700000" algn="tl">
                    <a:srgbClr val="000000">
                      <a:alpha val="43137"/>
                    </a:srgbClr>
                  </a:outerShdw>
                </a:effectLst>
              </a:rPr>
              <a:t>WATER DISTRIBUTION</a:t>
            </a:r>
            <a:endParaRPr lang="en-IN" b="1" dirty="0">
              <a:effectLst>
                <a:outerShdw blurRad="38100" dist="38100" dir="2700000" algn="tl">
                  <a:srgbClr val="000000">
                    <a:alpha val="43137"/>
                  </a:srgbClr>
                </a:outerShdw>
              </a:effectLst>
            </a:endParaRPr>
          </a:p>
        </p:txBody>
      </p:sp>
      <p:sp>
        <p:nvSpPr>
          <p:cNvPr id="15" name="Rounded Rectangle 14"/>
          <p:cNvSpPr/>
          <p:nvPr/>
        </p:nvSpPr>
        <p:spPr>
          <a:xfrm>
            <a:off x="12153" y="1412776"/>
            <a:ext cx="2603055" cy="936104"/>
          </a:xfrm>
          <a:prstGeom prst="roundRect">
            <a:avLst>
              <a:gd name="adj" fmla="val 50000"/>
            </a:avLst>
          </a:prstGeom>
        </p:spPr>
        <p:style>
          <a:lnRef idx="3">
            <a:schemeClr val="lt1"/>
          </a:lnRef>
          <a:fillRef idx="1">
            <a:schemeClr val="accent6"/>
          </a:fillRef>
          <a:effectRef idx="1">
            <a:schemeClr val="accent6"/>
          </a:effectRef>
          <a:fontRef idx="minor">
            <a:schemeClr val="lt1"/>
          </a:fontRef>
        </p:style>
        <p:txBody>
          <a:bodyPr rtlCol="0" anchor="ctr"/>
          <a:lstStyle/>
          <a:p>
            <a:pPr algn="ctr"/>
            <a:r>
              <a:rPr lang="en-IN" b="1" dirty="0" smtClean="0">
                <a:effectLst>
                  <a:outerShdw blurRad="38100" dist="38100" dir="2700000" algn="tl">
                    <a:srgbClr val="000000">
                      <a:alpha val="43137"/>
                    </a:srgbClr>
                  </a:outerShdw>
                </a:effectLst>
              </a:rPr>
              <a:t>SMART HOME:</a:t>
            </a:r>
          </a:p>
          <a:p>
            <a:pPr marL="285750" indent="-285750" algn="ctr">
              <a:buFont typeface="Wingdings" pitchFamily="2" charset="2"/>
              <a:buChar char="Ø"/>
            </a:pPr>
            <a:r>
              <a:rPr lang="en-IN" b="1" dirty="0" smtClean="0">
                <a:effectLst>
                  <a:outerShdw blurRad="38100" dist="38100" dir="2700000" algn="tl">
                    <a:srgbClr val="000000">
                      <a:alpha val="43137"/>
                    </a:srgbClr>
                  </a:outerShdw>
                </a:effectLst>
              </a:rPr>
              <a:t>SMART DOOR LOCK</a:t>
            </a:r>
            <a:endParaRPr lang="en-IN" b="1" dirty="0">
              <a:effectLst>
                <a:outerShdw blurRad="38100" dist="38100" dir="2700000" algn="tl">
                  <a:srgbClr val="000000">
                    <a:alpha val="43137"/>
                  </a:srgbClr>
                </a:outerShdw>
              </a:effectLst>
            </a:endParaRPr>
          </a:p>
        </p:txBody>
      </p:sp>
      <p:sp>
        <p:nvSpPr>
          <p:cNvPr id="16" name="Rounded Rectangle 15"/>
          <p:cNvSpPr/>
          <p:nvPr/>
        </p:nvSpPr>
        <p:spPr>
          <a:xfrm>
            <a:off x="5436096" y="0"/>
            <a:ext cx="3024336" cy="936104"/>
          </a:xfrm>
          <a:prstGeom prst="roundRect">
            <a:avLst>
              <a:gd name="adj" fmla="val 50000"/>
            </a:avLst>
          </a:prstGeom>
        </p:spPr>
        <p:style>
          <a:lnRef idx="3">
            <a:schemeClr val="lt1"/>
          </a:lnRef>
          <a:fillRef idx="1">
            <a:schemeClr val="accent2"/>
          </a:fillRef>
          <a:effectRef idx="1">
            <a:schemeClr val="accent2"/>
          </a:effectRef>
          <a:fontRef idx="minor">
            <a:schemeClr val="lt1"/>
          </a:fontRef>
        </p:style>
        <p:txBody>
          <a:bodyPr rtlCol="0" anchor="ctr"/>
          <a:lstStyle/>
          <a:p>
            <a:pPr algn="ctr"/>
            <a:r>
              <a:rPr lang="en-IN" b="1" dirty="0" smtClean="0">
                <a:effectLst>
                  <a:outerShdw blurRad="38100" dist="38100" dir="2700000" algn="tl">
                    <a:srgbClr val="000000">
                      <a:alpha val="43137"/>
                    </a:srgbClr>
                  </a:outerShdw>
                </a:effectLst>
              </a:rPr>
              <a:t>ENERGY MANAGEMENT:</a:t>
            </a:r>
          </a:p>
          <a:p>
            <a:pPr marL="285750" indent="-285750" algn="ctr">
              <a:buFont typeface="Wingdings" pitchFamily="2" charset="2"/>
              <a:buChar char="Ø"/>
            </a:pPr>
            <a:r>
              <a:rPr lang="en-IN" b="1" dirty="0" smtClean="0">
                <a:effectLst>
                  <a:outerShdw blurRad="38100" dist="38100" dir="2700000" algn="tl">
                    <a:srgbClr val="000000">
                      <a:alpha val="43137"/>
                    </a:srgbClr>
                  </a:outerShdw>
                </a:effectLst>
              </a:rPr>
              <a:t>WIRELESS GIRD COMMUNICATION</a:t>
            </a:r>
            <a:endParaRPr lang="en-IN" b="1" dirty="0">
              <a:effectLst>
                <a:outerShdw blurRad="38100" dist="38100" dir="2700000" algn="tl">
                  <a:srgbClr val="000000">
                    <a:alpha val="43137"/>
                  </a:srgbClr>
                </a:outerShdw>
              </a:effectLst>
            </a:endParaRPr>
          </a:p>
        </p:txBody>
      </p:sp>
      <p:cxnSp>
        <p:nvCxnSpPr>
          <p:cNvPr id="18" name="Straight Arrow Connector 17"/>
          <p:cNvCxnSpPr/>
          <p:nvPr/>
        </p:nvCxnSpPr>
        <p:spPr>
          <a:xfrm flipH="1">
            <a:off x="3059832" y="4010000"/>
            <a:ext cx="905248" cy="931168"/>
          </a:xfrm>
          <a:prstGeom prst="straightConnector1">
            <a:avLst/>
          </a:prstGeom>
          <a:ln>
            <a:headEnd type="arrow"/>
            <a:tailEnd type="arrow"/>
          </a:ln>
        </p:spPr>
        <p:style>
          <a:lnRef idx="2">
            <a:schemeClr val="dk1"/>
          </a:lnRef>
          <a:fillRef idx="0">
            <a:schemeClr val="dk1"/>
          </a:fillRef>
          <a:effectRef idx="1">
            <a:schemeClr val="dk1"/>
          </a:effectRef>
          <a:fontRef idx="minor">
            <a:schemeClr val="tx1"/>
          </a:fontRef>
        </p:style>
      </p:cxnSp>
      <p:cxnSp>
        <p:nvCxnSpPr>
          <p:cNvPr id="35" name="Straight Arrow Connector 34"/>
          <p:cNvCxnSpPr/>
          <p:nvPr/>
        </p:nvCxnSpPr>
        <p:spPr>
          <a:xfrm>
            <a:off x="2915816" y="2348880"/>
            <a:ext cx="999753" cy="693254"/>
          </a:xfrm>
          <a:prstGeom prst="straightConnector1">
            <a:avLst/>
          </a:prstGeom>
          <a:ln>
            <a:headEnd type="arrow"/>
            <a:tailEnd type="arrow"/>
          </a:ln>
        </p:spPr>
        <p:style>
          <a:lnRef idx="2">
            <a:schemeClr val="dk1"/>
          </a:lnRef>
          <a:fillRef idx="0">
            <a:schemeClr val="dk1"/>
          </a:fillRef>
          <a:effectRef idx="1">
            <a:schemeClr val="dk1"/>
          </a:effectRef>
          <a:fontRef idx="minor">
            <a:schemeClr val="tx1"/>
          </a:fontRef>
        </p:style>
      </p:cxnSp>
      <p:cxnSp>
        <p:nvCxnSpPr>
          <p:cNvPr id="36" name="Straight Arrow Connector 35"/>
          <p:cNvCxnSpPr/>
          <p:nvPr/>
        </p:nvCxnSpPr>
        <p:spPr>
          <a:xfrm flipH="1">
            <a:off x="3923928" y="4221088"/>
            <a:ext cx="370845" cy="1224136"/>
          </a:xfrm>
          <a:prstGeom prst="straightConnector1">
            <a:avLst/>
          </a:prstGeom>
          <a:ln>
            <a:headEnd type="arrow"/>
            <a:tailEnd type="arrow"/>
          </a:ln>
        </p:spPr>
        <p:style>
          <a:lnRef idx="2">
            <a:schemeClr val="dk1"/>
          </a:lnRef>
          <a:fillRef idx="0">
            <a:schemeClr val="dk1"/>
          </a:fillRef>
          <a:effectRef idx="1">
            <a:schemeClr val="dk1"/>
          </a:effectRef>
          <a:fontRef idx="minor">
            <a:schemeClr val="tx1"/>
          </a:fontRef>
        </p:style>
      </p:cxnSp>
      <p:cxnSp>
        <p:nvCxnSpPr>
          <p:cNvPr id="37" name="Straight Arrow Connector 36"/>
          <p:cNvCxnSpPr/>
          <p:nvPr/>
        </p:nvCxnSpPr>
        <p:spPr>
          <a:xfrm flipH="1">
            <a:off x="5065018" y="1628800"/>
            <a:ext cx="515094" cy="1080120"/>
          </a:xfrm>
          <a:prstGeom prst="straightConnector1">
            <a:avLst/>
          </a:prstGeom>
          <a:ln>
            <a:headEnd type="arrow"/>
            <a:tailEnd type="arrow"/>
          </a:ln>
        </p:spPr>
        <p:style>
          <a:lnRef idx="2">
            <a:schemeClr val="dk1"/>
          </a:lnRef>
          <a:fillRef idx="0">
            <a:schemeClr val="dk1"/>
          </a:fillRef>
          <a:effectRef idx="1">
            <a:schemeClr val="dk1"/>
          </a:effectRef>
          <a:fontRef idx="minor">
            <a:schemeClr val="tx1"/>
          </a:fontRef>
        </p:style>
      </p:cxnSp>
      <p:cxnSp>
        <p:nvCxnSpPr>
          <p:cNvPr id="38" name="Straight Arrow Connector 37"/>
          <p:cNvCxnSpPr/>
          <p:nvPr/>
        </p:nvCxnSpPr>
        <p:spPr>
          <a:xfrm>
            <a:off x="3824325" y="1484784"/>
            <a:ext cx="503928" cy="1224136"/>
          </a:xfrm>
          <a:prstGeom prst="straightConnector1">
            <a:avLst/>
          </a:prstGeom>
          <a:ln>
            <a:headEnd type="arrow"/>
            <a:tailEnd type="arrow"/>
          </a:ln>
        </p:spPr>
        <p:style>
          <a:lnRef idx="2">
            <a:schemeClr val="dk1"/>
          </a:lnRef>
          <a:fillRef idx="0">
            <a:schemeClr val="dk1"/>
          </a:fillRef>
          <a:effectRef idx="1">
            <a:schemeClr val="dk1"/>
          </a:effectRef>
          <a:fontRef idx="minor">
            <a:schemeClr val="tx1"/>
          </a:fontRef>
        </p:style>
      </p:cxnSp>
      <p:cxnSp>
        <p:nvCxnSpPr>
          <p:cNvPr id="39" name="Straight Arrow Connector 38"/>
          <p:cNvCxnSpPr/>
          <p:nvPr/>
        </p:nvCxnSpPr>
        <p:spPr>
          <a:xfrm flipH="1">
            <a:off x="5413598" y="3501008"/>
            <a:ext cx="886594" cy="0"/>
          </a:xfrm>
          <a:prstGeom prst="straightConnector1">
            <a:avLst/>
          </a:prstGeom>
          <a:ln>
            <a:headEnd type="arrow"/>
            <a:tailEnd type="arrow"/>
          </a:ln>
        </p:spPr>
        <p:style>
          <a:lnRef idx="2">
            <a:schemeClr val="dk1"/>
          </a:lnRef>
          <a:fillRef idx="0">
            <a:schemeClr val="dk1"/>
          </a:fillRef>
          <a:effectRef idx="1">
            <a:schemeClr val="dk1"/>
          </a:effectRef>
          <a:fontRef idx="minor">
            <a:schemeClr val="tx1"/>
          </a:fontRef>
        </p:style>
      </p:cxnSp>
      <p:cxnSp>
        <p:nvCxnSpPr>
          <p:cNvPr id="40" name="Straight Arrow Connector 39"/>
          <p:cNvCxnSpPr/>
          <p:nvPr/>
        </p:nvCxnSpPr>
        <p:spPr>
          <a:xfrm flipH="1" flipV="1">
            <a:off x="5413598" y="3933056"/>
            <a:ext cx="886595" cy="807504"/>
          </a:xfrm>
          <a:prstGeom prst="straightConnector1">
            <a:avLst/>
          </a:prstGeom>
          <a:ln>
            <a:headEnd type="arrow"/>
            <a:tailEnd type="arrow"/>
          </a:ln>
        </p:spPr>
        <p:style>
          <a:lnRef idx="2">
            <a:schemeClr val="dk1"/>
          </a:lnRef>
          <a:fillRef idx="0">
            <a:schemeClr val="dk1"/>
          </a:fillRef>
          <a:effectRef idx="1">
            <a:schemeClr val="dk1"/>
          </a:effectRef>
          <a:fontRef idx="minor">
            <a:schemeClr val="tx1"/>
          </a:fontRef>
        </p:style>
      </p:cxnSp>
      <p:cxnSp>
        <p:nvCxnSpPr>
          <p:cNvPr id="42" name="Straight Arrow Connector 41"/>
          <p:cNvCxnSpPr/>
          <p:nvPr/>
        </p:nvCxnSpPr>
        <p:spPr>
          <a:xfrm flipH="1">
            <a:off x="5277384" y="2348880"/>
            <a:ext cx="1022808" cy="763910"/>
          </a:xfrm>
          <a:prstGeom prst="straightConnector1">
            <a:avLst/>
          </a:prstGeom>
          <a:ln>
            <a:headEnd type="arrow"/>
            <a:tailEnd type="arrow"/>
          </a:ln>
        </p:spPr>
        <p:style>
          <a:lnRef idx="2">
            <a:schemeClr val="dk1"/>
          </a:lnRef>
          <a:fillRef idx="0">
            <a:schemeClr val="dk1"/>
          </a:fillRef>
          <a:effectRef idx="1">
            <a:schemeClr val="dk1"/>
          </a:effectRef>
          <a:fontRef idx="minor">
            <a:schemeClr val="tx1"/>
          </a:fontRef>
        </p:style>
      </p:cxnSp>
      <p:cxnSp>
        <p:nvCxnSpPr>
          <p:cNvPr id="44" name="Straight Arrow Connector 43"/>
          <p:cNvCxnSpPr/>
          <p:nvPr/>
        </p:nvCxnSpPr>
        <p:spPr>
          <a:xfrm>
            <a:off x="5065018" y="4353272"/>
            <a:ext cx="515094" cy="1019944"/>
          </a:xfrm>
          <a:prstGeom prst="straightConnector1">
            <a:avLst/>
          </a:prstGeom>
          <a:ln>
            <a:headEnd type="arrow"/>
            <a:tailEnd type="arrow"/>
          </a:ln>
        </p:spPr>
        <p:style>
          <a:lnRef idx="2">
            <a:schemeClr val="dk1"/>
          </a:lnRef>
          <a:fillRef idx="0">
            <a:schemeClr val="dk1"/>
          </a:fillRef>
          <a:effectRef idx="1">
            <a:schemeClr val="dk1"/>
          </a:effectRef>
          <a:fontRef idx="minor">
            <a:schemeClr val="tx1"/>
          </a:fontRef>
        </p:style>
      </p:cxnSp>
      <p:cxnSp>
        <p:nvCxnSpPr>
          <p:cNvPr id="45" name="Straight Arrow Connector 44"/>
          <p:cNvCxnSpPr/>
          <p:nvPr/>
        </p:nvCxnSpPr>
        <p:spPr>
          <a:xfrm>
            <a:off x="2843808" y="3423084"/>
            <a:ext cx="1041460" cy="0"/>
          </a:xfrm>
          <a:prstGeom prst="straightConnector1">
            <a:avLst/>
          </a:prstGeom>
          <a:ln>
            <a:headEnd type="arrow"/>
            <a:tailEnd type="arrow"/>
          </a:ln>
        </p:spPr>
        <p:style>
          <a:lnRef idx="2">
            <a:schemeClr val="dk1"/>
          </a:lnRef>
          <a:fillRef idx="0">
            <a:schemeClr val="dk1"/>
          </a:fillRef>
          <a:effectRef idx="1">
            <a:schemeClr val="dk1"/>
          </a:effectRef>
          <a:fontRef idx="minor">
            <a:schemeClr val="tx1"/>
          </a:fontRef>
        </p:style>
      </p:cxnSp>
    </p:spTree>
    <p:extLst>
      <p:ext uri="{BB962C8B-B14F-4D97-AF65-F5344CB8AC3E}">
        <p14:creationId xmlns="" xmlns:p14="http://schemas.microsoft.com/office/powerpoint/2010/main" val="3670572460"/>
      </p:ext>
    </p:extLst>
  </p:cSld>
  <p:clrMapOvr>
    <a:masterClrMapping/>
  </p:clrMapOvr>
  <p:transition spd="med"/>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28596" y="2428868"/>
            <a:ext cx="8215338" cy="1071570"/>
          </a:xfrm>
          <a:prstGeom prst="rect">
            <a:avLst/>
          </a:prstGeom>
        </p:spPr>
        <p:style>
          <a:lnRef idx="3">
            <a:schemeClr val="lt1"/>
          </a:lnRef>
          <a:fillRef idx="1">
            <a:schemeClr val="accent2"/>
          </a:fillRef>
          <a:effectRef idx="1">
            <a:schemeClr val="accent2"/>
          </a:effectRef>
          <a:fontRef idx="minor">
            <a:schemeClr val="lt1"/>
          </a:fontRef>
        </p:style>
        <p:txBody>
          <a:bodyPr rtlCol="0" anchor="ctr"/>
          <a:lstStyle/>
          <a:p>
            <a:pPr algn="ctr"/>
            <a:r>
              <a:rPr lang="en-IN" sz="3200" b="1" dirty="0" smtClean="0">
                <a:effectLst>
                  <a:outerShdw blurRad="38100" dist="38100" dir="2700000" algn="tl">
                    <a:srgbClr val="000000">
                      <a:alpha val="43137"/>
                    </a:srgbClr>
                  </a:outerShdw>
                </a:effectLst>
              </a:rPr>
              <a:t>DIFFERENCE BETWEEN PRIVATE AND PUBLIC CLOUDS</a:t>
            </a:r>
            <a:endParaRPr lang="en-IN" sz="1400" b="1" dirty="0">
              <a:effectLst>
                <a:outerShdw blurRad="38100" dist="38100" dir="2700000" algn="tl">
                  <a:srgbClr val="000000">
                    <a:alpha val="43137"/>
                  </a:srgbClr>
                </a:outerShdw>
              </a:effectLst>
            </a:endParaRPr>
          </a:p>
        </p:txBody>
      </p:sp>
    </p:spTree>
    <p:extLst>
      <p:ext uri="{BB962C8B-B14F-4D97-AF65-F5344CB8AC3E}">
        <p14:creationId xmlns="" xmlns:p14="http://schemas.microsoft.com/office/powerpoint/2010/main" val="4120386110"/>
      </p:ext>
    </p:extLst>
  </p:cSld>
  <p:clrMapOvr>
    <a:masterClrMapping/>
  </p:clrMapOvr>
  <p:transition spd="med"/>
  <p:timing>
    <p:tnLst>
      <p:par>
        <p:cTn id="1" dur="indefinite" restart="never" nodeType="tmRoot"/>
      </p:par>
    </p:tn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AdmOfficer\Desktop\PublicVSPrivate-1024x945.jpg"/>
          <p:cNvPicPr>
            <a:picLocks noChangeAspect="1" noChangeArrowheads="1"/>
          </p:cNvPicPr>
          <p:nvPr/>
        </p:nvPicPr>
        <p:blipFill>
          <a:blip r:embed="rId2"/>
          <a:srcRect l="3084" t="4192" r="2330" b="15596"/>
          <a:stretch>
            <a:fillRect/>
          </a:stretch>
        </p:blipFill>
        <p:spPr bwMode="auto">
          <a:xfrm>
            <a:off x="642910" y="428604"/>
            <a:ext cx="7858180" cy="614988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 xmlns:p14="http://schemas.microsoft.com/office/powerpoint/2010/main" val="4120386110"/>
      </p:ext>
    </p:extLst>
  </p:cSld>
  <p:clrMapOvr>
    <a:masterClrMapping/>
  </p:clrMapOvr>
  <p:transition spd="med"/>
  <p:timing>
    <p:tnLst>
      <p:par>
        <p:cTn id="1" dur="indefinite" restart="never" nodeType="tmRoot"/>
      </p:par>
    </p:tn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14348" y="2277246"/>
            <a:ext cx="7643866" cy="1527608"/>
          </a:xfrm>
        </p:spPr>
        <p:txBody>
          <a:bodyPr>
            <a:noAutofit/>
          </a:bodyPr>
          <a:lstStyle/>
          <a:p>
            <a:pPr marL="514350" indent="-514350" algn="ctr"/>
            <a:r>
              <a:rPr lang="en-US" sz="3200" b="1" i="1" dirty="0">
                <a:effectLst>
                  <a:outerShdw blurRad="38100" dist="38100" dir="2700000" algn="tl">
                    <a:srgbClr val="000000">
                      <a:alpha val="43137"/>
                    </a:srgbClr>
                  </a:outerShdw>
                </a:effectLst>
                <a:latin typeface="Times New Roman" pitchFamily="18" charset="0"/>
                <a:cs typeface="Times New Roman" pitchFamily="18" charset="0"/>
              </a:rPr>
              <a:t>T</a:t>
            </a:r>
            <a:r>
              <a:rPr lang="en-US" sz="3200" b="1" i="1" dirty="0" smtClean="0">
                <a:effectLst>
                  <a:outerShdw blurRad="38100" dist="38100" dir="2700000" algn="tl">
                    <a:srgbClr val="000000">
                      <a:alpha val="43137"/>
                    </a:srgbClr>
                  </a:outerShdw>
                </a:effectLst>
                <a:latin typeface="Times New Roman" pitchFamily="18" charset="0"/>
                <a:cs typeface="Times New Roman" pitchFamily="18" charset="0"/>
              </a:rPr>
              <a:t>hankYou</a:t>
            </a:r>
            <a:endParaRPr lang="en-IN" sz="3200" b="1" i="1" dirty="0" smtClean="0">
              <a:effectLst>
                <a:outerShdw blurRad="38100" dist="38100" dir="2700000" algn="tl">
                  <a:srgbClr val="000000">
                    <a:alpha val="43137"/>
                  </a:srgbClr>
                </a:outerShdw>
              </a:effectLst>
              <a:latin typeface="Times New Roman" pitchFamily="18" charset="0"/>
              <a:cs typeface="Times New Roman" pitchFamily="18" charset="0"/>
            </a:endParaRPr>
          </a:p>
        </p:txBody>
      </p:sp>
    </p:spTree>
    <p:extLst>
      <p:ext uri="{BB962C8B-B14F-4D97-AF65-F5344CB8AC3E}">
        <p14:creationId xmlns="" xmlns:p14="http://schemas.microsoft.com/office/powerpoint/2010/main" val="238242479"/>
      </p:ext>
    </p:extLst>
  </p:cSld>
  <p:clrMapOvr>
    <a:masterClrMapping/>
  </p:clrMapOvr>
  <p:transition spd="med"/>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428596" y="233694"/>
            <a:ext cx="8286808" cy="766414"/>
          </a:xfrm>
          <a:prstGeom prst="rect">
            <a:avLst/>
          </a:prstGeom>
        </p:spPr>
        <p:style>
          <a:lnRef idx="3">
            <a:schemeClr val="lt1"/>
          </a:lnRef>
          <a:fillRef idx="1">
            <a:schemeClr val="accent2"/>
          </a:fillRef>
          <a:effectRef idx="1">
            <a:schemeClr val="accent2"/>
          </a:effectRef>
          <a:fontRef idx="minor">
            <a:schemeClr val="lt1"/>
          </a:fontRef>
        </p:style>
        <p:txBody>
          <a:bodyPr vert="horz" lIns="91440" tIns="45720" rIns="91440" bIns="45720" rtlCol="0" anchor="ctr">
            <a:normAutofit/>
          </a:bodyPr>
          <a:lstStyle/>
          <a:p>
            <a:pPr algn="ctr"/>
            <a:r>
              <a:rPr lang="en-IN" sz="3200" b="1" dirty="0" smtClean="0">
                <a:effectLst>
                  <a:outerShdw blurRad="38100" dist="38100" dir="2700000" algn="tl">
                    <a:srgbClr val="000000">
                      <a:alpha val="43137"/>
                    </a:srgbClr>
                  </a:outerShdw>
                </a:effectLst>
              </a:rPr>
              <a:t>COMPONENTS OF COMPUTER NETWORK</a:t>
            </a:r>
            <a:endParaRPr lang="en-IN" sz="3200" dirty="0">
              <a:effectLst>
                <a:outerShdw blurRad="38100" dist="38100" dir="2700000" algn="tl">
                  <a:srgbClr val="000000">
                    <a:alpha val="43137"/>
                  </a:srgbClr>
                </a:outerShdw>
              </a:effectLst>
            </a:endParaRPr>
          </a:p>
        </p:txBody>
      </p:sp>
      <p:sp>
        <p:nvSpPr>
          <p:cNvPr id="5" name="Title 1"/>
          <p:cNvSpPr txBox="1">
            <a:spLocks/>
          </p:cNvSpPr>
          <p:nvPr/>
        </p:nvSpPr>
        <p:spPr>
          <a:xfrm>
            <a:off x="500034" y="2000240"/>
            <a:ext cx="6858048" cy="714380"/>
          </a:xfrm>
          <a:prstGeom prst="rect">
            <a:avLst/>
          </a:prstGeom>
        </p:spPr>
        <p:style>
          <a:lnRef idx="3">
            <a:schemeClr val="lt1"/>
          </a:lnRef>
          <a:fillRef idx="1">
            <a:schemeClr val="accent4"/>
          </a:fillRef>
          <a:effectRef idx="1">
            <a:schemeClr val="accent4"/>
          </a:effectRef>
          <a:fontRef idx="minor">
            <a:schemeClr val="lt1"/>
          </a:fontRef>
        </p:style>
        <p:txBody>
          <a:bodyPr vert="horz" lIns="91440" tIns="45720" rIns="91440" bIns="45720" rtlCol="0" anchor="ctr">
            <a:normAutofit/>
          </a:bodyPr>
          <a:lstStyle/>
          <a:p>
            <a:r>
              <a:rPr lang="en-IN" sz="3200" b="1" dirty="0" smtClean="0">
                <a:effectLst>
                  <a:outerShdw blurRad="38100" dist="38100" dir="2700000" algn="tl">
                    <a:srgbClr val="000000">
                      <a:alpha val="43137"/>
                    </a:srgbClr>
                  </a:outerShdw>
                </a:effectLst>
              </a:rPr>
              <a:t>1. HUBS</a:t>
            </a:r>
            <a:endParaRPr lang="en-IN" sz="3200" dirty="0">
              <a:effectLst>
                <a:outerShdw blurRad="38100" dist="38100" dir="2700000" algn="tl">
                  <a:srgbClr val="000000">
                    <a:alpha val="43137"/>
                  </a:srgbClr>
                </a:outerShdw>
              </a:effectLst>
            </a:endParaRPr>
          </a:p>
        </p:txBody>
      </p:sp>
      <p:sp>
        <p:nvSpPr>
          <p:cNvPr id="9" name="Title 1"/>
          <p:cNvSpPr txBox="1">
            <a:spLocks/>
          </p:cNvSpPr>
          <p:nvPr/>
        </p:nvSpPr>
        <p:spPr>
          <a:xfrm>
            <a:off x="500034" y="3071810"/>
            <a:ext cx="6929486" cy="714380"/>
          </a:xfrm>
          <a:prstGeom prst="rect">
            <a:avLst/>
          </a:prstGeom>
        </p:spPr>
        <p:style>
          <a:lnRef idx="3">
            <a:schemeClr val="lt1"/>
          </a:lnRef>
          <a:fillRef idx="1">
            <a:schemeClr val="accent1"/>
          </a:fillRef>
          <a:effectRef idx="1">
            <a:schemeClr val="accent1"/>
          </a:effectRef>
          <a:fontRef idx="minor">
            <a:schemeClr val="lt1"/>
          </a:fontRef>
        </p:style>
        <p:txBody>
          <a:bodyPr vert="horz" lIns="91440" tIns="45720" rIns="91440" bIns="45720" rtlCol="0" anchor="ctr">
            <a:normAutofit/>
          </a:bodyPr>
          <a:lstStyle/>
          <a:p>
            <a:r>
              <a:rPr lang="en-IN" sz="3200" b="1" dirty="0" smtClean="0">
                <a:effectLst>
                  <a:outerShdw blurRad="38100" dist="38100" dir="2700000" algn="tl">
                    <a:srgbClr val="000000">
                      <a:alpha val="43137"/>
                    </a:srgbClr>
                  </a:outerShdw>
                </a:effectLst>
              </a:rPr>
              <a:t>2. SERVERS</a:t>
            </a:r>
            <a:endParaRPr lang="en-IN" sz="3200" dirty="0">
              <a:effectLst>
                <a:outerShdw blurRad="38100" dist="38100" dir="2700000" algn="tl">
                  <a:srgbClr val="000000">
                    <a:alpha val="43137"/>
                  </a:srgbClr>
                </a:outerShdw>
              </a:effectLst>
            </a:endParaRPr>
          </a:p>
        </p:txBody>
      </p:sp>
      <p:sp>
        <p:nvSpPr>
          <p:cNvPr id="10" name="Title 1"/>
          <p:cNvSpPr txBox="1">
            <a:spLocks/>
          </p:cNvSpPr>
          <p:nvPr/>
        </p:nvSpPr>
        <p:spPr>
          <a:xfrm>
            <a:off x="500034" y="4143380"/>
            <a:ext cx="6929486" cy="642942"/>
          </a:xfrm>
          <a:prstGeom prst="rect">
            <a:avLst/>
          </a:prstGeom>
        </p:spPr>
        <p:style>
          <a:lnRef idx="3">
            <a:schemeClr val="lt1"/>
          </a:lnRef>
          <a:fillRef idx="1">
            <a:schemeClr val="accent6"/>
          </a:fillRef>
          <a:effectRef idx="1">
            <a:schemeClr val="accent6"/>
          </a:effectRef>
          <a:fontRef idx="minor">
            <a:schemeClr val="lt1"/>
          </a:fontRef>
        </p:style>
        <p:txBody>
          <a:bodyPr vert="horz" lIns="91440" tIns="45720" rIns="91440" bIns="45720" rtlCol="0" anchor="ctr">
            <a:noAutofit/>
          </a:bodyPr>
          <a:lstStyle/>
          <a:p>
            <a:r>
              <a:rPr lang="en-IN" sz="3200" b="1" dirty="0" smtClean="0">
                <a:effectLst>
                  <a:outerShdw blurRad="38100" dist="38100" dir="2700000" algn="tl">
                    <a:srgbClr val="000000">
                      <a:alpha val="43137"/>
                    </a:srgbClr>
                  </a:outerShdw>
                </a:effectLst>
              </a:rPr>
              <a:t>3. CLIENT</a:t>
            </a:r>
            <a:endParaRPr lang="en-IN" sz="3200" dirty="0">
              <a:effectLst>
                <a:outerShdw blurRad="38100" dist="38100" dir="2700000" algn="tl">
                  <a:srgbClr val="000000">
                    <a:alpha val="43137"/>
                  </a:srgbClr>
                </a:outerShdw>
              </a:effectLst>
            </a:endParaRPr>
          </a:p>
        </p:txBody>
      </p:sp>
      <p:sp>
        <p:nvSpPr>
          <p:cNvPr id="11" name="Title 1"/>
          <p:cNvSpPr txBox="1">
            <a:spLocks/>
          </p:cNvSpPr>
          <p:nvPr/>
        </p:nvSpPr>
        <p:spPr>
          <a:xfrm>
            <a:off x="500034" y="5214950"/>
            <a:ext cx="6929486" cy="642942"/>
          </a:xfrm>
          <a:prstGeom prst="rect">
            <a:avLst/>
          </a:prstGeom>
        </p:spPr>
        <p:style>
          <a:lnRef idx="3">
            <a:schemeClr val="lt1"/>
          </a:lnRef>
          <a:fillRef idx="1">
            <a:schemeClr val="accent4"/>
          </a:fillRef>
          <a:effectRef idx="1">
            <a:schemeClr val="accent4"/>
          </a:effectRef>
          <a:fontRef idx="minor">
            <a:schemeClr val="lt1"/>
          </a:fontRef>
        </p:style>
        <p:txBody>
          <a:bodyPr vert="horz" lIns="91440" tIns="45720" rIns="91440" bIns="45720" rtlCol="0" anchor="ctr">
            <a:normAutofit/>
          </a:bodyPr>
          <a:lstStyle/>
          <a:p>
            <a:r>
              <a:rPr lang="en-IN" sz="3200" b="1" dirty="0" smtClean="0">
                <a:effectLst>
                  <a:outerShdw blurRad="38100" dist="38100" dir="2700000" algn="tl">
                    <a:srgbClr val="000000">
                      <a:alpha val="43137"/>
                    </a:srgbClr>
                  </a:outerShdw>
                </a:effectLst>
              </a:rPr>
              <a:t>4. COMMUNICATION CHANNEL</a:t>
            </a:r>
            <a:endParaRPr lang="en-IN" sz="3200" dirty="0">
              <a:effectLst>
                <a:outerShdw blurRad="38100" dist="38100" dir="2700000" algn="tl">
                  <a:srgbClr val="000000">
                    <a:alpha val="43137"/>
                  </a:srgbClr>
                </a:outerShdw>
              </a:effectLst>
            </a:endParaRPr>
          </a:p>
        </p:txBody>
      </p:sp>
    </p:spTree>
    <p:extLst>
      <p:ext uri="{BB962C8B-B14F-4D97-AF65-F5344CB8AC3E}">
        <p14:creationId xmlns="" xmlns:p14="http://schemas.microsoft.com/office/powerpoint/2010/main" val="2600635140"/>
      </p:ext>
    </p:extLst>
  </p:cSld>
  <p:clrMapOvr>
    <a:masterClrMapping/>
  </p:clrMapOvr>
  <p:transition spd="med"/>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500034" y="500042"/>
            <a:ext cx="8286808" cy="766414"/>
          </a:xfrm>
          <a:prstGeom prst="rect">
            <a:avLst/>
          </a:prstGeom>
        </p:spPr>
        <p:style>
          <a:lnRef idx="3">
            <a:schemeClr val="lt1"/>
          </a:lnRef>
          <a:fillRef idx="1">
            <a:schemeClr val="accent2"/>
          </a:fillRef>
          <a:effectRef idx="1">
            <a:schemeClr val="accent2"/>
          </a:effectRef>
          <a:fontRef idx="minor">
            <a:schemeClr val="lt1"/>
          </a:fontRef>
        </p:style>
        <p:txBody>
          <a:bodyPr vert="horz" lIns="91440" tIns="45720" rIns="91440" bIns="45720" rtlCol="0" anchor="ctr">
            <a:normAutofit/>
          </a:bodyPr>
          <a:lstStyle/>
          <a:p>
            <a:pPr algn="ctr"/>
            <a:r>
              <a:rPr lang="en-IN" sz="3200" b="1" dirty="0" smtClean="0">
                <a:effectLst>
                  <a:outerShdw blurRad="38100" dist="38100" dir="2700000" algn="tl">
                    <a:srgbClr val="000000">
                      <a:alpha val="43137"/>
                    </a:srgbClr>
                  </a:outerShdw>
                </a:effectLst>
              </a:rPr>
              <a:t>COMPONENTS OF COMPUTER NETWORK</a:t>
            </a:r>
            <a:endParaRPr lang="en-IN" sz="3200" dirty="0">
              <a:effectLst>
                <a:outerShdw blurRad="38100" dist="38100" dir="2700000" algn="tl">
                  <a:srgbClr val="000000">
                    <a:alpha val="43137"/>
                  </a:srgbClr>
                </a:outerShdw>
              </a:effectLst>
            </a:endParaRPr>
          </a:p>
        </p:txBody>
      </p:sp>
      <p:sp>
        <p:nvSpPr>
          <p:cNvPr id="5" name="Title 1"/>
          <p:cNvSpPr txBox="1">
            <a:spLocks/>
          </p:cNvSpPr>
          <p:nvPr/>
        </p:nvSpPr>
        <p:spPr>
          <a:xfrm>
            <a:off x="2857488" y="1785926"/>
            <a:ext cx="3214710" cy="714380"/>
          </a:xfrm>
          <a:prstGeom prst="rect">
            <a:avLst/>
          </a:prstGeom>
        </p:spPr>
        <p:style>
          <a:lnRef idx="3">
            <a:schemeClr val="lt1"/>
          </a:lnRef>
          <a:fillRef idx="1">
            <a:schemeClr val="accent4"/>
          </a:fillRef>
          <a:effectRef idx="1">
            <a:schemeClr val="accent4"/>
          </a:effectRef>
          <a:fontRef idx="minor">
            <a:schemeClr val="lt1"/>
          </a:fontRef>
        </p:style>
        <p:txBody>
          <a:bodyPr vert="horz" lIns="91440" tIns="45720" rIns="91440" bIns="45720" rtlCol="0" anchor="ctr">
            <a:normAutofit/>
          </a:bodyPr>
          <a:lstStyle/>
          <a:p>
            <a:pPr algn="ctr"/>
            <a:r>
              <a:rPr lang="en-IN" sz="3200" b="1" dirty="0" smtClean="0">
                <a:effectLst>
                  <a:outerShdw blurRad="38100" dist="38100" dir="2700000" algn="tl">
                    <a:srgbClr val="000000">
                      <a:alpha val="43137"/>
                    </a:srgbClr>
                  </a:outerShdw>
                </a:effectLst>
              </a:rPr>
              <a:t>1. HUBS</a:t>
            </a:r>
            <a:endParaRPr lang="en-IN" sz="3200" dirty="0">
              <a:effectLst>
                <a:outerShdw blurRad="38100" dist="38100" dir="2700000" algn="tl">
                  <a:srgbClr val="000000">
                    <a:alpha val="43137"/>
                  </a:srgbClr>
                </a:outerShdw>
              </a:effectLst>
            </a:endParaRPr>
          </a:p>
        </p:txBody>
      </p:sp>
      <p:pic>
        <p:nvPicPr>
          <p:cNvPr id="1026" name="Picture 2" descr="C:\Users\AdmOfficer\Desktop\Hub.jpg"/>
          <p:cNvPicPr>
            <a:picLocks noChangeAspect="1" noChangeArrowheads="1"/>
          </p:cNvPicPr>
          <p:nvPr/>
        </p:nvPicPr>
        <p:blipFill>
          <a:blip r:embed="rId2"/>
          <a:srcRect/>
          <a:stretch>
            <a:fillRect/>
          </a:stretch>
        </p:blipFill>
        <p:spPr bwMode="auto">
          <a:xfrm>
            <a:off x="1928794" y="3143248"/>
            <a:ext cx="5715000" cy="3086100"/>
          </a:xfrm>
          <a:prstGeom prst="rect">
            <a:avLst/>
          </a:prstGeom>
          <a:noFill/>
        </p:spPr>
      </p:pic>
    </p:spTree>
    <p:extLst>
      <p:ext uri="{BB962C8B-B14F-4D97-AF65-F5344CB8AC3E}">
        <p14:creationId xmlns="" xmlns:p14="http://schemas.microsoft.com/office/powerpoint/2010/main" val="2600635140"/>
      </p:ext>
    </p:extLst>
  </p:cSld>
  <p:clrMapOvr>
    <a:masterClrMapping/>
  </p:clrMapOvr>
  <p:transition spd="med"/>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428596" y="233694"/>
            <a:ext cx="8286808" cy="766414"/>
          </a:xfrm>
          <a:prstGeom prst="rect">
            <a:avLst/>
          </a:prstGeom>
        </p:spPr>
        <p:style>
          <a:lnRef idx="3">
            <a:schemeClr val="lt1"/>
          </a:lnRef>
          <a:fillRef idx="1">
            <a:schemeClr val="accent2"/>
          </a:fillRef>
          <a:effectRef idx="1">
            <a:schemeClr val="accent2"/>
          </a:effectRef>
          <a:fontRef idx="minor">
            <a:schemeClr val="lt1"/>
          </a:fontRef>
        </p:style>
        <p:txBody>
          <a:bodyPr vert="horz" lIns="91440" tIns="45720" rIns="91440" bIns="45720" rtlCol="0" anchor="ctr">
            <a:normAutofit/>
          </a:bodyPr>
          <a:lstStyle/>
          <a:p>
            <a:pPr algn="ctr"/>
            <a:r>
              <a:rPr lang="en-IN" sz="3200" b="1" dirty="0" smtClean="0">
                <a:effectLst>
                  <a:outerShdw blurRad="38100" dist="38100" dir="2700000" algn="tl">
                    <a:srgbClr val="000000">
                      <a:alpha val="43137"/>
                    </a:srgbClr>
                  </a:outerShdw>
                </a:effectLst>
              </a:rPr>
              <a:t>COMPONENTS OF COMPUTER NETWORK</a:t>
            </a:r>
            <a:endParaRPr lang="en-IN" sz="3200" dirty="0">
              <a:effectLst>
                <a:outerShdw blurRad="38100" dist="38100" dir="2700000" algn="tl">
                  <a:srgbClr val="000000">
                    <a:alpha val="43137"/>
                  </a:srgbClr>
                </a:outerShdw>
              </a:effectLst>
            </a:endParaRPr>
          </a:p>
        </p:txBody>
      </p:sp>
      <p:sp>
        <p:nvSpPr>
          <p:cNvPr id="5" name="Title 1"/>
          <p:cNvSpPr txBox="1">
            <a:spLocks/>
          </p:cNvSpPr>
          <p:nvPr/>
        </p:nvSpPr>
        <p:spPr>
          <a:xfrm>
            <a:off x="428596" y="1357298"/>
            <a:ext cx="3214710" cy="714380"/>
          </a:xfrm>
          <a:prstGeom prst="rect">
            <a:avLst/>
          </a:prstGeom>
        </p:spPr>
        <p:style>
          <a:lnRef idx="3">
            <a:schemeClr val="lt1"/>
          </a:lnRef>
          <a:fillRef idx="1">
            <a:schemeClr val="accent4"/>
          </a:fillRef>
          <a:effectRef idx="1">
            <a:schemeClr val="accent4"/>
          </a:effectRef>
          <a:fontRef idx="minor">
            <a:schemeClr val="lt1"/>
          </a:fontRef>
        </p:style>
        <p:txBody>
          <a:bodyPr vert="horz" lIns="91440" tIns="45720" rIns="91440" bIns="45720" rtlCol="0" anchor="ctr">
            <a:normAutofit/>
          </a:bodyPr>
          <a:lstStyle/>
          <a:p>
            <a:r>
              <a:rPr lang="en-IN" sz="3200" b="1" dirty="0" smtClean="0">
                <a:effectLst>
                  <a:outerShdw blurRad="38100" dist="38100" dir="2700000" algn="tl">
                    <a:srgbClr val="000000">
                      <a:alpha val="43137"/>
                    </a:srgbClr>
                  </a:outerShdw>
                </a:effectLst>
              </a:rPr>
              <a:t>1. HUBS</a:t>
            </a:r>
            <a:endParaRPr lang="en-IN" sz="3200" dirty="0">
              <a:effectLst>
                <a:outerShdw blurRad="38100" dist="38100" dir="2700000" algn="tl">
                  <a:srgbClr val="000000">
                    <a:alpha val="43137"/>
                  </a:srgbClr>
                </a:outerShdw>
              </a:effectLst>
            </a:endParaRPr>
          </a:p>
        </p:txBody>
      </p:sp>
      <p:sp>
        <p:nvSpPr>
          <p:cNvPr id="6" name="Rectangle 5"/>
          <p:cNvSpPr/>
          <p:nvPr/>
        </p:nvSpPr>
        <p:spPr>
          <a:xfrm>
            <a:off x="500034" y="2333685"/>
            <a:ext cx="8358246" cy="3539430"/>
          </a:xfrm>
          <a:prstGeom prst="rect">
            <a:avLst/>
          </a:prstGeom>
        </p:spPr>
        <p:txBody>
          <a:bodyPr wrap="square">
            <a:spAutoFit/>
          </a:bodyPr>
          <a:lstStyle/>
          <a:p>
            <a:pPr algn="just"/>
            <a:r>
              <a:rPr lang="en-IN" sz="3200" b="1" dirty="0" smtClean="0">
                <a:solidFill>
                  <a:schemeClr val="bg1"/>
                </a:solidFill>
                <a:effectLst>
                  <a:outerShdw blurRad="38100" dist="38100" dir="2700000" algn="tl">
                    <a:srgbClr val="000000">
                      <a:alpha val="43137"/>
                    </a:srgbClr>
                  </a:outerShdw>
                </a:effectLst>
              </a:rPr>
              <a:t>	</a:t>
            </a:r>
            <a:r>
              <a:rPr lang="en-IN" sz="3200" b="1" dirty="0" smtClean="0">
                <a:effectLst>
                  <a:outerShdw blurRad="38100" dist="38100" dir="2700000" algn="tl">
                    <a:srgbClr val="000000">
                      <a:alpha val="43137"/>
                    </a:srgbClr>
                  </a:outerShdw>
                </a:effectLst>
              </a:rPr>
              <a:t>A network host is  a computer or other device connected to a computer network. A network host may offer information resources, services, and applications to users or other nodes on the network.</a:t>
            </a:r>
          </a:p>
          <a:p>
            <a:pPr algn="just"/>
            <a:r>
              <a:rPr lang="en-IN" sz="3200" b="1" dirty="0" smtClean="0">
                <a:effectLst>
                  <a:outerShdw blurRad="38100" dist="38100" dir="2700000" algn="tl">
                    <a:srgbClr val="000000">
                      <a:alpha val="43137"/>
                    </a:srgbClr>
                  </a:outerShdw>
                </a:effectLst>
              </a:rPr>
              <a:t>There are two types of hub:</a:t>
            </a:r>
          </a:p>
          <a:p>
            <a:pPr algn="just"/>
            <a:r>
              <a:rPr lang="en-IN" sz="3200" b="1" dirty="0" smtClean="0">
                <a:effectLst>
                  <a:outerShdw blurRad="38100" dist="38100" dir="2700000" algn="tl">
                    <a:srgbClr val="000000">
                      <a:alpha val="43137"/>
                    </a:srgbClr>
                  </a:outerShdw>
                </a:effectLst>
              </a:rPr>
              <a:t>                                             </a:t>
            </a:r>
            <a:endParaRPr lang="en-IN" sz="3200" b="1" dirty="0">
              <a:effectLst>
                <a:outerShdw blurRad="38100" dist="38100" dir="2700000" algn="tl">
                  <a:srgbClr val="000000">
                    <a:alpha val="43137"/>
                  </a:srgbClr>
                </a:outerShdw>
              </a:effectLst>
            </a:endParaRPr>
          </a:p>
        </p:txBody>
      </p:sp>
      <p:sp>
        <p:nvSpPr>
          <p:cNvPr id="7" name="Title 1"/>
          <p:cNvSpPr txBox="1">
            <a:spLocks/>
          </p:cNvSpPr>
          <p:nvPr/>
        </p:nvSpPr>
        <p:spPr>
          <a:xfrm>
            <a:off x="357158" y="5572140"/>
            <a:ext cx="4071966" cy="714380"/>
          </a:xfrm>
          <a:prstGeom prst="rect">
            <a:avLst/>
          </a:prstGeom>
        </p:spPr>
        <p:style>
          <a:lnRef idx="3">
            <a:schemeClr val="lt1"/>
          </a:lnRef>
          <a:fillRef idx="1">
            <a:schemeClr val="accent3"/>
          </a:fillRef>
          <a:effectRef idx="1">
            <a:schemeClr val="accent3"/>
          </a:effectRef>
          <a:fontRef idx="minor">
            <a:schemeClr val="lt1"/>
          </a:fontRef>
        </p:style>
        <p:txBody>
          <a:bodyPr vert="horz" lIns="91440" tIns="45720" rIns="91440" bIns="45720" rtlCol="0" anchor="ctr">
            <a:normAutofit/>
          </a:bodyPr>
          <a:lstStyle/>
          <a:p>
            <a:r>
              <a:rPr lang="en-IN" sz="3200" b="1" dirty="0" smtClean="0">
                <a:effectLst>
                  <a:outerShdw blurRad="38100" dist="38100" dir="2700000" algn="tl">
                    <a:srgbClr val="000000">
                      <a:alpha val="43137"/>
                    </a:srgbClr>
                  </a:outerShdw>
                </a:effectLst>
              </a:rPr>
              <a:t> (I)	ACTIVE HUB</a:t>
            </a:r>
            <a:endParaRPr lang="en-IN" sz="3200" dirty="0">
              <a:effectLst>
                <a:outerShdw blurRad="38100" dist="38100" dir="2700000" algn="tl">
                  <a:srgbClr val="000000">
                    <a:alpha val="43137"/>
                  </a:srgbClr>
                </a:outerShdw>
              </a:effectLst>
            </a:endParaRPr>
          </a:p>
        </p:txBody>
      </p:sp>
      <p:sp>
        <p:nvSpPr>
          <p:cNvPr id="8" name="Title 1"/>
          <p:cNvSpPr txBox="1">
            <a:spLocks/>
          </p:cNvSpPr>
          <p:nvPr/>
        </p:nvSpPr>
        <p:spPr>
          <a:xfrm>
            <a:off x="4572000" y="5572140"/>
            <a:ext cx="4071966" cy="714380"/>
          </a:xfrm>
          <a:prstGeom prst="rect">
            <a:avLst/>
          </a:prstGeom>
        </p:spPr>
        <p:style>
          <a:lnRef idx="3">
            <a:schemeClr val="lt1"/>
          </a:lnRef>
          <a:fillRef idx="1">
            <a:schemeClr val="dk1"/>
          </a:fillRef>
          <a:effectRef idx="1">
            <a:schemeClr val="dk1"/>
          </a:effectRef>
          <a:fontRef idx="minor">
            <a:schemeClr val="lt1"/>
          </a:fontRef>
        </p:style>
        <p:txBody>
          <a:bodyPr vert="horz" lIns="91440" tIns="45720" rIns="91440" bIns="45720" rtlCol="0" anchor="ctr">
            <a:normAutofit/>
          </a:bodyPr>
          <a:lstStyle/>
          <a:p>
            <a:r>
              <a:rPr lang="en-IN" sz="3200" b="1" dirty="0" smtClean="0">
                <a:effectLst>
                  <a:outerShdw blurRad="38100" dist="38100" dir="2700000" algn="tl">
                    <a:srgbClr val="000000">
                      <a:alpha val="43137"/>
                    </a:srgbClr>
                  </a:outerShdw>
                </a:effectLst>
              </a:rPr>
              <a:t>(II)	PASSIVE HUB</a:t>
            </a:r>
            <a:endParaRPr lang="en-IN" sz="3200" dirty="0">
              <a:effectLst>
                <a:outerShdw blurRad="38100" dist="38100" dir="2700000" algn="tl">
                  <a:srgbClr val="000000">
                    <a:alpha val="43137"/>
                  </a:srgbClr>
                </a:outerShdw>
              </a:effectLst>
            </a:endParaRPr>
          </a:p>
        </p:txBody>
      </p:sp>
    </p:spTree>
    <p:extLst>
      <p:ext uri="{BB962C8B-B14F-4D97-AF65-F5344CB8AC3E}">
        <p14:creationId xmlns="" xmlns:p14="http://schemas.microsoft.com/office/powerpoint/2010/main" val="2600635140"/>
      </p:ext>
    </p:extLst>
  </p:cSld>
  <p:clrMapOvr>
    <a:masterClrMapping/>
  </p:clrMapOvr>
  <p:transition spd="med"/>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571472" y="2285992"/>
            <a:ext cx="8229600" cy="2786082"/>
          </a:xfrm>
        </p:spPr>
        <p:txBody>
          <a:bodyPr>
            <a:normAutofit fontScale="92500"/>
          </a:bodyPr>
          <a:lstStyle/>
          <a:p>
            <a:pPr marL="571500" indent="-571500">
              <a:buAutoNum type="romanLcParenBoth"/>
            </a:pPr>
            <a:r>
              <a:rPr lang="en-IN" b="1" dirty="0" smtClean="0">
                <a:effectLst>
                  <a:outerShdw blurRad="38100" dist="38100" dir="2700000" algn="tl">
                    <a:srgbClr val="000000">
                      <a:alpha val="43137"/>
                    </a:srgbClr>
                  </a:outerShdw>
                </a:effectLst>
              </a:rPr>
              <a:t>it’s electrically amplify the signal as it moves from one connected device to another.</a:t>
            </a:r>
          </a:p>
          <a:p>
            <a:pPr marL="571500" indent="-571500">
              <a:buNone/>
            </a:pPr>
            <a:endParaRPr lang="en-IN" b="1" dirty="0" smtClean="0">
              <a:effectLst>
                <a:outerShdw blurRad="38100" dist="38100" dir="2700000" algn="tl">
                  <a:srgbClr val="000000">
                    <a:alpha val="43137"/>
                  </a:srgbClr>
                </a:outerShdw>
              </a:effectLst>
            </a:endParaRPr>
          </a:p>
          <a:p>
            <a:pPr marL="0" indent="0">
              <a:buNone/>
            </a:pPr>
            <a:r>
              <a:rPr lang="en-IN" b="1" dirty="0" smtClean="0">
                <a:effectLst>
                  <a:outerShdw blurRad="38100" dist="38100" dir="2700000" algn="tl">
                    <a:srgbClr val="000000">
                      <a:alpha val="43137"/>
                    </a:srgbClr>
                  </a:outerShdw>
                </a:effectLst>
              </a:rPr>
              <a:t> (ii)active concentrators are used like repeaters to extend the length of the network.</a:t>
            </a:r>
          </a:p>
        </p:txBody>
      </p:sp>
      <p:sp>
        <p:nvSpPr>
          <p:cNvPr id="5" name="Title 1"/>
          <p:cNvSpPr txBox="1">
            <a:spLocks/>
          </p:cNvSpPr>
          <p:nvPr/>
        </p:nvSpPr>
        <p:spPr>
          <a:xfrm>
            <a:off x="500034" y="642918"/>
            <a:ext cx="4071966" cy="714380"/>
          </a:xfrm>
          <a:prstGeom prst="rect">
            <a:avLst/>
          </a:prstGeom>
        </p:spPr>
        <p:style>
          <a:lnRef idx="3">
            <a:schemeClr val="lt1"/>
          </a:lnRef>
          <a:fillRef idx="1">
            <a:schemeClr val="accent3"/>
          </a:fillRef>
          <a:effectRef idx="1">
            <a:schemeClr val="accent3"/>
          </a:effectRef>
          <a:fontRef idx="minor">
            <a:schemeClr val="lt1"/>
          </a:fontRef>
        </p:style>
        <p:txBody>
          <a:bodyPr vert="horz" lIns="91440" tIns="45720" rIns="91440" bIns="45720" rtlCol="0" anchor="ctr">
            <a:normAutofit/>
          </a:bodyPr>
          <a:lstStyle/>
          <a:p>
            <a:r>
              <a:rPr lang="en-IN" sz="3200" b="1" dirty="0" smtClean="0">
                <a:effectLst>
                  <a:outerShdw blurRad="38100" dist="38100" dir="2700000" algn="tl">
                    <a:srgbClr val="000000">
                      <a:alpha val="43137"/>
                    </a:srgbClr>
                  </a:outerShdw>
                </a:effectLst>
              </a:rPr>
              <a:t> (I)	ACTIVE HUB</a:t>
            </a:r>
            <a:endParaRPr lang="en-IN" sz="3200" dirty="0">
              <a:effectLst>
                <a:outerShdw blurRad="38100" dist="38100" dir="2700000" algn="tl">
                  <a:srgbClr val="000000">
                    <a:alpha val="43137"/>
                  </a:srgbClr>
                </a:outerShdw>
              </a:effectLst>
            </a:endParaRPr>
          </a:p>
        </p:txBody>
      </p:sp>
    </p:spTree>
    <p:extLst>
      <p:ext uri="{BB962C8B-B14F-4D97-AF65-F5344CB8AC3E}">
        <p14:creationId xmlns="" xmlns:p14="http://schemas.microsoft.com/office/powerpoint/2010/main" val="4233708234"/>
      </p:ext>
    </p:extLst>
  </p:cSld>
  <p:clrMapOvr>
    <a:masterClrMapping/>
  </p:clrMapOvr>
  <p:transition spd="med"/>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357158" y="1714488"/>
            <a:ext cx="8229600" cy="1342223"/>
          </a:xfrm>
        </p:spPr>
        <p:txBody>
          <a:bodyPr>
            <a:normAutofit/>
          </a:bodyPr>
          <a:lstStyle/>
          <a:p>
            <a:pPr marL="0" indent="0" algn="just">
              <a:buNone/>
            </a:pPr>
            <a:r>
              <a:rPr lang="en-IN" b="1" dirty="0" smtClean="0">
                <a:effectLst>
                  <a:outerShdw blurRad="38100" dist="38100" dir="2700000" algn="tl">
                    <a:srgbClr val="000000">
                      <a:alpha val="43137"/>
                    </a:srgbClr>
                  </a:outerShdw>
                </a:effectLst>
              </a:rPr>
              <a:t>	it’s an device that electrically amplifies the signal it receives and rebroadcasts it.</a:t>
            </a:r>
            <a:endParaRPr lang="en-IN" dirty="0">
              <a:effectLst>
                <a:outerShdw blurRad="38100" dist="38100" dir="2700000" algn="tl">
                  <a:srgbClr val="000000">
                    <a:alpha val="43137"/>
                  </a:srgbClr>
                </a:outerShdw>
              </a:effectLst>
            </a:endParaRPr>
          </a:p>
        </p:txBody>
      </p:sp>
      <p:sp>
        <p:nvSpPr>
          <p:cNvPr id="6" name="Title 1"/>
          <p:cNvSpPr txBox="1">
            <a:spLocks/>
          </p:cNvSpPr>
          <p:nvPr/>
        </p:nvSpPr>
        <p:spPr>
          <a:xfrm>
            <a:off x="500034" y="714356"/>
            <a:ext cx="4071966" cy="714380"/>
          </a:xfrm>
          <a:prstGeom prst="rect">
            <a:avLst/>
          </a:prstGeom>
        </p:spPr>
        <p:style>
          <a:lnRef idx="3">
            <a:schemeClr val="lt1"/>
          </a:lnRef>
          <a:fillRef idx="1">
            <a:schemeClr val="accent1"/>
          </a:fillRef>
          <a:effectRef idx="1">
            <a:schemeClr val="accent1"/>
          </a:effectRef>
          <a:fontRef idx="minor">
            <a:schemeClr val="lt1"/>
          </a:fontRef>
        </p:style>
        <p:txBody>
          <a:bodyPr vert="horz" lIns="91440" tIns="45720" rIns="91440" bIns="45720" rtlCol="0" anchor="ctr">
            <a:normAutofit/>
          </a:bodyPr>
          <a:lstStyle/>
          <a:p>
            <a:r>
              <a:rPr lang="en-IN" sz="3200" b="1" dirty="0" smtClean="0">
                <a:solidFill>
                  <a:schemeClr val="bg1"/>
                </a:solidFill>
              </a:rPr>
              <a:t>REPEATERS:</a:t>
            </a:r>
          </a:p>
        </p:txBody>
      </p:sp>
      <p:pic>
        <p:nvPicPr>
          <p:cNvPr id="5" name="Picture 2" descr="C:\Users\AdmOfficer\Desktop\repeaters.jpg"/>
          <p:cNvPicPr>
            <a:picLocks noChangeAspect="1" noChangeArrowheads="1"/>
          </p:cNvPicPr>
          <p:nvPr/>
        </p:nvPicPr>
        <p:blipFill>
          <a:blip r:embed="rId2"/>
          <a:srcRect/>
          <a:stretch>
            <a:fillRect/>
          </a:stretch>
        </p:blipFill>
        <p:spPr bwMode="auto">
          <a:xfrm>
            <a:off x="1500166" y="3000372"/>
            <a:ext cx="6084690" cy="3571900"/>
          </a:xfrm>
          <a:prstGeom prst="rect">
            <a:avLst/>
          </a:prstGeom>
          <a:noFill/>
        </p:spPr>
      </p:pic>
    </p:spTree>
    <p:extLst>
      <p:ext uri="{BB962C8B-B14F-4D97-AF65-F5344CB8AC3E}">
        <p14:creationId xmlns="" xmlns:p14="http://schemas.microsoft.com/office/powerpoint/2010/main" val="4233708234"/>
      </p:ext>
    </p:extLst>
  </p:cSld>
  <p:clrMapOvr>
    <a:masterClrMapping/>
  </p:clrMapOvr>
  <p:transition spd="med"/>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57158" y="2928934"/>
            <a:ext cx="8229600" cy="1436740"/>
          </a:xfrm>
        </p:spPr>
        <p:txBody>
          <a:bodyPr/>
          <a:lstStyle/>
          <a:p>
            <a:pPr algn="just">
              <a:buNone/>
            </a:pPr>
            <a:r>
              <a:rPr lang="en-IN" b="1" dirty="0" smtClean="0">
                <a:effectLst>
                  <a:outerShdw blurRad="38100" dist="38100" dir="2700000" algn="tl">
                    <a:srgbClr val="000000">
                      <a:alpha val="43137"/>
                    </a:srgbClr>
                  </a:outerShdw>
                </a:effectLst>
              </a:rPr>
              <a:t>		It allows the signal to pass from one computer to another without any change.</a:t>
            </a:r>
            <a:endParaRPr lang="en-IN" b="1" dirty="0">
              <a:effectLst>
                <a:outerShdw blurRad="38100" dist="38100" dir="2700000" algn="tl">
                  <a:srgbClr val="000000">
                    <a:alpha val="43137"/>
                  </a:srgbClr>
                </a:outerShdw>
              </a:effectLst>
            </a:endParaRPr>
          </a:p>
        </p:txBody>
      </p:sp>
      <p:sp>
        <p:nvSpPr>
          <p:cNvPr id="4" name="Rectangle 3"/>
          <p:cNvSpPr/>
          <p:nvPr/>
        </p:nvSpPr>
        <p:spPr>
          <a:xfrm>
            <a:off x="428596" y="857232"/>
            <a:ext cx="4143404" cy="792088"/>
          </a:xfrm>
          <a:prstGeom prst="rect">
            <a:avLst/>
          </a:prstGeom>
        </p:spPr>
        <p:style>
          <a:lnRef idx="3">
            <a:schemeClr val="lt1"/>
          </a:lnRef>
          <a:fillRef idx="1">
            <a:schemeClr val="dk1"/>
          </a:fillRef>
          <a:effectRef idx="1">
            <a:schemeClr val="dk1"/>
          </a:effectRef>
          <a:fontRef idx="minor">
            <a:schemeClr val="lt1"/>
          </a:fontRef>
        </p:style>
        <p:txBody>
          <a:bodyPr rtlCol="0" anchor="ctr"/>
          <a:lstStyle/>
          <a:p>
            <a:r>
              <a:rPr lang="en-IN" sz="3200" b="1" dirty="0" smtClean="0">
                <a:effectLst>
                  <a:outerShdw blurRad="38100" dist="38100" dir="2700000" algn="tl">
                    <a:srgbClr val="000000">
                      <a:alpha val="43137"/>
                    </a:srgbClr>
                  </a:outerShdw>
                </a:effectLst>
              </a:rPr>
              <a:t>(ii)	PASSIVE HUB</a:t>
            </a:r>
            <a:endParaRPr lang="en-IN" sz="3200" b="1" dirty="0">
              <a:effectLst>
                <a:outerShdw blurRad="38100" dist="38100" dir="2700000" algn="tl">
                  <a:srgbClr val="000000">
                    <a:alpha val="43137"/>
                  </a:srgbClr>
                </a:outerShdw>
              </a:effectLst>
            </a:endParaRPr>
          </a:p>
        </p:txBody>
      </p:sp>
    </p:spTree>
    <p:extLst>
      <p:ext uri="{BB962C8B-B14F-4D97-AF65-F5344CB8AC3E}">
        <p14:creationId xmlns="" xmlns:p14="http://schemas.microsoft.com/office/powerpoint/2010/main" val="3421085941"/>
      </p:ext>
    </p:extLst>
  </p:cSld>
  <p:clrMapOvr>
    <a:masterClrMapping/>
  </p:clrMapOvr>
  <p:transition spd="med"/>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357158" y="285728"/>
            <a:ext cx="8429684" cy="785818"/>
          </a:xfrm>
          <a:prstGeom prst="rect">
            <a:avLst/>
          </a:prstGeom>
        </p:spPr>
        <p:style>
          <a:lnRef idx="3">
            <a:schemeClr val="lt1"/>
          </a:lnRef>
          <a:fillRef idx="1">
            <a:schemeClr val="accent4"/>
          </a:fillRef>
          <a:effectRef idx="1">
            <a:schemeClr val="accent4"/>
          </a:effectRef>
          <a:fontRef idx="minor">
            <a:schemeClr val="lt1"/>
          </a:fontRef>
        </p:style>
        <p:txBody>
          <a:bodyPr vert="horz" lIns="91440" tIns="45720" rIns="91440" bIns="45720" rtlCol="0" anchor="ctr">
            <a:normAutofit/>
          </a:bodyPr>
          <a:lstStyle/>
          <a:p>
            <a:pPr algn="ctr"/>
            <a:r>
              <a:rPr lang="en-IN" sz="3200" b="1" dirty="0" smtClean="0">
                <a:effectLst>
                  <a:outerShdw blurRad="38100" dist="38100" dir="2700000" algn="tl">
                    <a:srgbClr val="000000">
                      <a:alpha val="43137"/>
                    </a:srgbClr>
                  </a:outerShdw>
                </a:effectLst>
              </a:rPr>
              <a:t>COMPONENTS OF COMPUTER NETWORK</a:t>
            </a:r>
            <a:endParaRPr lang="en-IN" sz="3200" dirty="0">
              <a:effectLst>
                <a:outerShdw blurRad="38100" dist="38100" dir="2700000" algn="tl">
                  <a:srgbClr val="000000">
                    <a:alpha val="43137"/>
                  </a:srgbClr>
                </a:outerShdw>
              </a:effectLst>
            </a:endParaRPr>
          </a:p>
        </p:txBody>
      </p:sp>
      <p:sp>
        <p:nvSpPr>
          <p:cNvPr id="5" name="Title 1"/>
          <p:cNvSpPr txBox="1">
            <a:spLocks/>
          </p:cNvSpPr>
          <p:nvPr/>
        </p:nvSpPr>
        <p:spPr>
          <a:xfrm>
            <a:off x="2428860" y="1428736"/>
            <a:ext cx="4071966" cy="785842"/>
          </a:xfrm>
          <a:prstGeom prst="rect">
            <a:avLst/>
          </a:prstGeom>
        </p:spPr>
        <p:style>
          <a:lnRef idx="3">
            <a:schemeClr val="lt1"/>
          </a:lnRef>
          <a:fillRef idx="1">
            <a:schemeClr val="accent1"/>
          </a:fillRef>
          <a:effectRef idx="1">
            <a:schemeClr val="accent1"/>
          </a:effectRef>
          <a:fontRef idx="minor">
            <a:schemeClr val="lt1"/>
          </a:fontRef>
        </p:style>
        <p:txBody>
          <a:bodyPr vert="horz" lIns="91440" tIns="45720" rIns="91440" bIns="45720" rtlCol="0" anchor="ctr">
            <a:normAutofit/>
          </a:bodyPr>
          <a:lstStyle/>
          <a:p>
            <a:pPr algn="ctr"/>
            <a:r>
              <a:rPr lang="en-IN" sz="3200" b="1" dirty="0" smtClean="0">
                <a:effectLst>
                  <a:outerShdw blurRad="38100" dist="38100" dir="2700000" algn="tl">
                    <a:srgbClr val="000000">
                      <a:alpha val="43137"/>
                    </a:srgbClr>
                  </a:outerShdw>
                </a:effectLst>
              </a:rPr>
              <a:t>2. SERVERS</a:t>
            </a:r>
            <a:endParaRPr lang="en-IN" sz="3200" dirty="0">
              <a:effectLst>
                <a:outerShdw blurRad="38100" dist="38100" dir="2700000" algn="tl">
                  <a:srgbClr val="000000">
                    <a:alpha val="43137"/>
                  </a:srgbClr>
                </a:outerShdw>
              </a:effectLst>
            </a:endParaRPr>
          </a:p>
        </p:txBody>
      </p:sp>
      <p:pic>
        <p:nvPicPr>
          <p:cNvPr id="2050" name="Picture 2" descr="C:\Users\AdmOfficer\Desktop\server-poweredge-t430-left-hero-504x350-ng.jpg"/>
          <p:cNvPicPr>
            <a:picLocks noChangeAspect="1" noChangeArrowheads="1"/>
          </p:cNvPicPr>
          <p:nvPr/>
        </p:nvPicPr>
        <p:blipFill>
          <a:blip r:embed="rId2"/>
          <a:srcRect l="11858" r="32408"/>
          <a:stretch>
            <a:fillRect/>
          </a:stretch>
        </p:blipFill>
        <p:spPr bwMode="auto">
          <a:xfrm>
            <a:off x="357158" y="2428868"/>
            <a:ext cx="3357586" cy="4183529"/>
          </a:xfrm>
          <a:prstGeom prst="rect">
            <a:avLst/>
          </a:prstGeom>
          <a:noFill/>
        </p:spPr>
      </p:pic>
      <p:pic>
        <p:nvPicPr>
          <p:cNvPr id="2051" name="Picture 3" descr="C:\Users\AdmOfficer\Desktop\server2.jpg"/>
          <p:cNvPicPr>
            <a:picLocks noChangeAspect="1" noChangeArrowheads="1"/>
          </p:cNvPicPr>
          <p:nvPr/>
        </p:nvPicPr>
        <p:blipFill>
          <a:blip r:embed="rId3"/>
          <a:srcRect/>
          <a:stretch>
            <a:fillRect/>
          </a:stretch>
        </p:blipFill>
        <p:spPr bwMode="auto">
          <a:xfrm>
            <a:off x="5214942" y="2500306"/>
            <a:ext cx="2857520" cy="3829666"/>
          </a:xfrm>
          <a:prstGeom prst="rect">
            <a:avLst/>
          </a:prstGeom>
          <a:noFill/>
        </p:spPr>
      </p:pic>
    </p:spTree>
    <p:extLst>
      <p:ext uri="{BB962C8B-B14F-4D97-AF65-F5344CB8AC3E}">
        <p14:creationId xmlns="" xmlns:p14="http://schemas.microsoft.com/office/powerpoint/2010/main" val="2684035011"/>
      </p:ext>
    </p:extLst>
  </p:cSld>
  <p:clrMapOvr>
    <a:masterClrMapping/>
  </p:clrMapOvr>
  <p:transition spd="med"/>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357158" y="285728"/>
            <a:ext cx="8429684" cy="785818"/>
          </a:xfrm>
          <a:prstGeom prst="rect">
            <a:avLst/>
          </a:prstGeom>
        </p:spPr>
        <p:style>
          <a:lnRef idx="3">
            <a:schemeClr val="lt1"/>
          </a:lnRef>
          <a:fillRef idx="1">
            <a:schemeClr val="accent4"/>
          </a:fillRef>
          <a:effectRef idx="1">
            <a:schemeClr val="accent4"/>
          </a:effectRef>
          <a:fontRef idx="minor">
            <a:schemeClr val="lt1"/>
          </a:fontRef>
        </p:style>
        <p:txBody>
          <a:bodyPr vert="horz" lIns="91440" tIns="45720" rIns="91440" bIns="45720" rtlCol="0" anchor="ctr">
            <a:normAutofit/>
          </a:bodyPr>
          <a:lstStyle/>
          <a:p>
            <a:pPr algn="ctr"/>
            <a:r>
              <a:rPr lang="en-IN" sz="3200" b="1" dirty="0" smtClean="0">
                <a:effectLst>
                  <a:outerShdw blurRad="38100" dist="38100" dir="2700000" algn="tl">
                    <a:srgbClr val="000000">
                      <a:alpha val="43137"/>
                    </a:srgbClr>
                  </a:outerShdw>
                </a:effectLst>
              </a:rPr>
              <a:t>COMPONENTS OF COMPUTER NETWORK</a:t>
            </a:r>
            <a:endParaRPr lang="en-IN" sz="3200" dirty="0">
              <a:effectLst>
                <a:outerShdw blurRad="38100" dist="38100" dir="2700000" algn="tl">
                  <a:srgbClr val="000000">
                    <a:alpha val="43137"/>
                  </a:srgbClr>
                </a:outerShdw>
              </a:effectLst>
            </a:endParaRPr>
          </a:p>
        </p:txBody>
      </p:sp>
      <p:sp>
        <p:nvSpPr>
          <p:cNvPr id="5" name="Title 1"/>
          <p:cNvSpPr txBox="1">
            <a:spLocks/>
          </p:cNvSpPr>
          <p:nvPr/>
        </p:nvSpPr>
        <p:spPr>
          <a:xfrm>
            <a:off x="357158" y="1857364"/>
            <a:ext cx="4071966" cy="785842"/>
          </a:xfrm>
          <a:prstGeom prst="rect">
            <a:avLst/>
          </a:prstGeom>
        </p:spPr>
        <p:style>
          <a:lnRef idx="3">
            <a:schemeClr val="lt1"/>
          </a:lnRef>
          <a:fillRef idx="1">
            <a:schemeClr val="accent1"/>
          </a:fillRef>
          <a:effectRef idx="1">
            <a:schemeClr val="accent1"/>
          </a:effectRef>
          <a:fontRef idx="minor">
            <a:schemeClr val="lt1"/>
          </a:fontRef>
        </p:style>
        <p:txBody>
          <a:bodyPr vert="horz" lIns="91440" tIns="45720" rIns="91440" bIns="45720" rtlCol="0" anchor="ctr">
            <a:normAutofit/>
          </a:bodyPr>
          <a:lstStyle/>
          <a:p>
            <a:r>
              <a:rPr lang="en-IN" sz="3200" b="1" dirty="0" smtClean="0">
                <a:effectLst>
                  <a:outerShdw blurRad="38100" dist="38100" dir="2700000" algn="tl">
                    <a:srgbClr val="000000">
                      <a:alpha val="43137"/>
                    </a:srgbClr>
                  </a:outerShdw>
                </a:effectLst>
              </a:rPr>
              <a:t>2. SERVERS</a:t>
            </a:r>
            <a:endParaRPr lang="en-IN" sz="3200" dirty="0">
              <a:effectLst>
                <a:outerShdw blurRad="38100" dist="38100" dir="2700000" algn="tl">
                  <a:srgbClr val="000000">
                    <a:alpha val="43137"/>
                  </a:srgbClr>
                </a:outerShdw>
              </a:effectLst>
            </a:endParaRPr>
          </a:p>
        </p:txBody>
      </p:sp>
      <p:sp>
        <p:nvSpPr>
          <p:cNvPr id="6" name="Rectangle 5"/>
          <p:cNvSpPr/>
          <p:nvPr/>
        </p:nvSpPr>
        <p:spPr>
          <a:xfrm>
            <a:off x="357158" y="3000372"/>
            <a:ext cx="8286808" cy="1569660"/>
          </a:xfrm>
          <a:prstGeom prst="rect">
            <a:avLst/>
          </a:prstGeom>
        </p:spPr>
        <p:txBody>
          <a:bodyPr wrap="square">
            <a:spAutoFit/>
          </a:bodyPr>
          <a:lstStyle/>
          <a:p>
            <a:pPr algn="just"/>
            <a:r>
              <a:rPr lang="en-IN" sz="3200" b="1" dirty="0" smtClean="0">
                <a:effectLst>
                  <a:outerShdw blurRad="38100" dist="38100" dir="2700000" algn="tl">
                    <a:srgbClr val="000000">
                      <a:alpha val="43137"/>
                    </a:srgbClr>
                  </a:outerShdw>
                </a:effectLst>
              </a:rPr>
              <a:t>	A server is a type of computer or device on a network that manages network resources. Servers are often dedicated.</a:t>
            </a:r>
            <a:endParaRPr lang="en-IN" sz="3200" b="1" dirty="0">
              <a:effectLst>
                <a:outerShdw blurRad="38100" dist="38100" dir="2700000" algn="tl">
                  <a:srgbClr val="000000">
                    <a:alpha val="43137"/>
                  </a:srgbClr>
                </a:outerShdw>
              </a:effectLst>
            </a:endParaRPr>
          </a:p>
        </p:txBody>
      </p:sp>
    </p:spTree>
    <p:extLst>
      <p:ext uri="{BB962C8B-B14F-4D97-AF65-F5344CB8AC3E}">
        <p14:creationId xmlns="" xmlns:p14="http://schemas.microsoft.com/office/powerpoint/2010/main" val="2684035011"/>
      </p:ext>
    </p:extLst>
  </p:cSld>
  <p:clrMapOvr>
    <a:masterClrMapping/>
  </p:clrMapOvr>
  <p:transition spd="med"/>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4662" y="265959"/>
            <a:ext cx="1872208" cy="523220"/>
          </a:xfrm>
          <a:prstGeom prst="rect">
            <a:avLst/>
          </a:prstGeom>
        </p:spPr>
        <p:txBody>
          <a:bodyPr wrap="square">
            <a:spAutoFit/>
          </a:bodyPr>
          <a:lstStyle/>
          <a:p>
            <a:pPr lvl="0">
              <a:spcBef>
                <a:spcPct val="0"/>
              </a:spcBef>
              <a:defRPr/>
            </a:pPr>
            <a:r>
              <a:rPr lang="en-IN" sz="2800" b="1" dirty="0" smtClean="0">
                <a:effectLst>
                  <a:outerShdw blurRad="38100" dist="38100" dir="2700000" algn="tl">
                    <a:srgbClr val="000000">
                      <a:alpha val="43137"/>
                    </a:srgbClr>
                  </a:outerShdw>
                </a:effectLst>
              </a:rPr>
              <a:t>Class XII</a:t>
            </a:r>
            <a:endParaRPr lang="en-IN" sz="2800" b="1" dirty="0">
              <a:effectLst>
                <a:outerShdw blurRad="38100" dist="38100" dir="2700000" algn="tl">
                  <a:srgbClr val="000000">
                    <a:alpha val="43137"/>
                  </a:srgbClr>
                </a:outerShdw>
              </a:effectLst>
            </a:endParaRPr>
          </a:p>
        </p:txBody>
      </p:sp>
      <p:sp>
        <p:nvSpPr>
          <p:cNvPr id="5" name="Rectangle 4"/>
          <p:cNvSpPr/>
          <p:nvPr/>
        </p:nvSpPr>
        <p:spPr>
          <a:xfrm>
            <a:off x="1763688" y="404458"/>
            <a:ext cx="2154624" cy="769441"/>
          </a:xfrm>
          <a:prstGeom prst="rect">
            <a:avLst/>
          </a:prstGeom>
        </p:spPr>
        <p:txBody>
          <a:bodyPr wrap="square">
            <a:spAutoFit/>
          </a:bodyPr>
          <a:lstStyle/>
          <a:p>
            <a:r>
              <a:rPr lang="en-IN" sz="4400" b="1" dirty="0" smtClean="0">
                <a:effectLst>
                  <a:outerShdw blurRad="38100" dist="38100" dir="2700000" algn="tl">
                    <a:srgbClr val="000000">
                      <a:alpha val="43137"/>
                    </a:srgbClr>
                  </a:outerShdw>
                </a:effectLst>
              </a:rPr>
              <a:t>Unit I</a:t>
            </a:r>
            <a:endParaRPr lang="en-IN" sz="4400" b="1" dirty="0"/>
          </a:p>
        </p:txBody>
      </p:sp>
      <p:sp>
        <p:nvSpPr>
          <p:cNvPr id="6" name="Rectangle 5"/>
          <p:cNvSpPr/>
          <p:nvPr/>
        </p:nvSpPr>
        <p:spPr>
          <a:xfrm>
            <a:off x="273359" y="1439936"/>
            <a:ext cx="4572000" cy="830997"/>
          </a:xfrm>
          <a:prstGeom prst="rect">
            <a:avLst/>
          </a:prstGeom>
        </p:spPr>
        <p:txBody>
          <a:bodyPr>
            <a:spAutoFit/>
          </a:bodyPr>
          <a:lstStyle/>
          <a:p>
            <a:r>
              <a:rPr lang="en-IN" sz="2400" b="1" dirty="0" smtClean="0">
                <a:effectLst>
                  <a:outerShdw blurRad="38100" dist="38100" dir="2700000" algn="tl">
                    <a:srgbClr val="000000">
                      <a:alpha val="43137"/>
                    </a:srgbClr>
                  </a:outerShdw>
                </a:effectLst>
              </a:rPr>
              <a:t>Programming and Computational Thinking (PCT-2) </a:t>
            </a:r>
            <a:endParaRPr lang="en-IN" sz="2400" dirty="0">
              <a:effectLst>
                <a:outerShdw blurRad="38100" dist="38100" dir="2700000" algn="tl">
                  <a:srgbClr val="000000">
                    <a:alpha val="43137"/>
                  </a:srgbClr>
                </a:outerShdw>
              </a:effectLst>
            </a:endParaRPr>
          </a:p>
        </p:txBody>
      </p:sp>
      <p:sp>
        <p:nvSpPr>
          <p:cNvPr id="7" name="Rectangle 6"/>
          <p:cNvSpPr/>
          <p:nvPr/>
        </p:nvSpPr>
        <p:spPr>
          <a:xfrm>
            <a:off x="70249" y="2780928"/>
            <a:ext cx="3673241" cy="369332"/>
          </a:xfrm>
          <a:prstGeom prst="rect">
            <a:avLst/>
          </a:prstGeom>
        </p:spPr>
        <p:txBody>
          <a:bodyPr wrap="square">
            <a:spAutoFit/>
          </a:bodyPr>
          <a:lstStyle/>
          <a:p>
            <a:r>
              <a:rPr lang="en-IN" b="1" dirty="0" smtClean="0"/>
              <a:t> (80 Theory + 70 Practical)</a:t>
            </a:r>
            <a:endParaRPr lang="en-IN" dirty="0"/>
          </a:p>
        </p:txBody>
      </p:sp>
      <p:sp>
        <p:nvSpPr>
          <p:cNvPr id="9" name="Rectangle 8"/>
          <p:cNvSpPr/>
          <p:nvPr/>
        </p:nvSpPr>
        <p:spPr>
          <a:xfrm>
            <a:off x="421589" y="3429000"/>
            <a:ext cx="1342099" cy="369332"/>
          </a:xfrm>
          <a:prstGeom prst="rect">
            <a:avLst/>
          </a:prstGeom>
        </p:spPr>
        <p:txBody>
          <a:bodyPr wrap="none">
            <a:spAutoFit/>
          </a:bodyPr>
          <a:lstStyle/>
          <a:p>
            <a:pPr lvl="0">
              <a:spcBef>
                <a:spcPct val="0"/>
              </a:spcBef>
              <a:defRPr/>
            </a:pPr>
            <a:r>
              <a:rPr lang="en-US" b="1" dirty="0"/>
              <a:t>Prepared by</a:t>
            </a:r>
            <a:endParaRPr lang="es-ES" b="1" dirty="0"/>
          </a:p>
        </p:txBody>
      </p:sp>
      <p:sp>
        <p:nvSpPr>
          <p:cNvPr id="10" name="Rectangle 9"/>
          <p:cNvSpPr/>
          <p:nvPr/>
        </p:nvSpPr>
        <p:spPr>
          <a:xfrm>
            <a:off x="1092638" y="3933056"/>
            <a:ext cx="2048959" cy="369332"/>
          </a:xfrm>
          <a:prstGeom prst="rect">
            <a:avLst/>
          </a:prstGeom>
        </p:spPr>
        <p:txBody>
          <a:bodyPr wrap="none">
            <a:spAutoFit/>
          </a:bodyPr>
          <a:lstStyle/>
          <a:p>
            <a:pPr>
              <a:defRPr/>
            </a:pPr>
            <a:r>
              <a:rPr lang="es-UY" b="1" kern="0" dirty="0" err="1">
                <a:effectLst>
                  <a:outerShdw blurRad="38100" dist="38100" dir="2700000" algn="tl">
                    <a:srgbClr val="000000">
                      <a:alpha val="43137"/>
                    </a:srgbClr>
                  </a:outerShdw>
                </a:effectLst>
                <a:latin typeface="+mn-lt"/>
                <a:ea typeface="+mn-ea"/>
                <a:cs typeface="+mn-cs"/>
              </a:rPr>
              <a:t>Praveen</a:t>
            </a:r>
            <a:r>
              <a:rPr lang="es-UY" b="1" kern="0" dirty="0">
                <a:effectLst>
                  <a:outerShdw blurRad="38100" dist="38100" dir="2700000" algn="tl">
                    <a:srgbClr val="000000">
                      <a:alpha val="43137"/>
                    </a:srgbClr>
                  </a:outerShdw>
                </a:effectLst>
                <a:latin typeface="+mn-lt"/>
                <a:ea typeface="+mn-ea"/>
                <a:cs typeface="+mn-cs"/>
              </a:rPr>
              <a:t> M </a:t>
            </a:r>
            <a:r>
              <a:rPr lang="es-UY" b="1" kern="0" dirty="0" err="1">
                <a:effectLst>
                  <a:outerShdw blurRad="38100" dist="38100" dir="2700000" algn="tl">
                    <a:srgbClr val="000000">
                      <a:alpha val="43137"/>
                    </a:srgbClr>
                  </a:outerShdw>
                </a:effectLst>
              </a:rPr>
              <a:t>Jigajinni</a:t>
            </a:r>
            <a:endParaRPr lang="es-ES" b="1" kern="0" dirty="0">
              <a:effectLst>
                <a:outerShdw blurRad="38100" dist="38100" dir="2700000" algn="tl">
                  <a:srgbClr val="000000">
                    <a:alpha val="43137"/>
                  </a:srgbClr>
                </a:outerShdw>
              </a:effectLst>
            </a:endParaRPr>
          </a:p>
        </p:txBody>
      </p:sp>
      <p:sp>
        <p:nvSpPr>
          <p:cNvPr id="11" name="Rectangle 10"/>
          <p:cNvSpPr/>
          <p:nvPr/>
        </p:nvSpPr>
        <p:spPr>
          <a:xfrm>
            <a:off x="683568" y="4437112"/>
            <a:ext cx="8280920" cy="1754326"/>
          </a:xfrm>
          <a:prstGeom prst="rect">
            <a:avLst/>
          </a:prstGeom>
        </p:spPr>
        <p:txBody>
          <a:bodyPr wrap="square">
            <a:spAutoFit/>
          </a:bodyPr>
          <a:lstStyle/>
          <a:p>
            <a:pPr lvl="0">
              <a:spcBef>
                <a:spcPct val="0"/>
              </a:spcBef>
              <a:defRPr/>
            </a:pPr>
            <a:r>
              <a:rPr lang="en-US" b="1" dirty="0" err="1">
                <a:effectLst>
                  <a:outerShdw blurRad="38100" dist="38100" dir="2700000" algn="tl">
                    <a:srgbClr val="000000">
                      <a:alpha val="43137"/>
                    </a:srgbClr>
                  </a:outerShdw>
                </a:effectLst>
                <a:latin typeface="Times New Roman" pitchFamily="18" charset="0"/>
                <a:cs typeface="Times New Roman" pitchFamily="18" charset="0"/>
              </a:rPr>
              <a:t>DCSc</a:t>
            </a:r>
            <a:r>
              <a:rPr lang="en-US" b="1" dirty="0">
                <a:effectLst>
                  <a:outerShdw blurRad="38100" dist="38100" dir="2700000" algn="tl">
                    <a:srgbClr val="000000">
                      <a:alpha val="43137"/>
                    </a:srgbClr>
                  </a:outerShdw>
                </a:effectLst>
                <a:latin typeface="Times New Roman" pitchFamily="18" charset="0"/>
                <a:cs typeface="Times New Roman" pitchFamily="18" charset="0"/>
              </a:rPr>
              <a:t> &amp; </a:t>
            </a:r>
            <a:r>
              <a:rPr lang="en-US" b="1" dirty="0" err="1">
                <a:effectLst>
                  <a:outerShdw blurRad="38100" dist="38100" dir="2700000" algn="tl">
                    <a:srgbClr val="000000">
                      <a:alpha val="43137"/>
                    </a:srgbClr>
                  </a:outerShdw>
                </a:effectLst>
                <a:latin typeface="Times New Roman" pitchFamily="18" charset="0"/>
                <a:cs typeface="Times New Roman" pitchFamily="18" charset="0"/>
              </a:rPr>
              <a:t>Engg</a:t>
            </a:r>
            <a:r>
              <a:rPr lang="en-US" b="1" dirty="0">
                <a:effectLst>
                  <a:outerShdw blurRad="38100" dist="38100" dir="2700000" algn="tl">
                    <a:srgbClr val="000000">
                      <a:alpha val="43137"/>
                    </a:srgbClr>
                  </a:outerShdw>
                </a:effectLst>
                <a:latin typeface="Times New Roman" pitchFamily="18" charset="0"/>
                <a:cs typeface="Times New Roman" pitchFamily="18" charset="0"/>
              </a:rPr>
              <a:t>, </a:t>
            </a:r>
            <a:r>
              <a:rPr lang="en-US" b="1" dirty="0" err="1">
                <a:effectLst>
                  <a:outerShdw blurRad="38100" dist="38100" dir="2700000" algn="tl">
                    <a:srgbClr val="000000">
                      <a:alpha val="43137"/>
                    </a:srgbClr>
                  </a:outerShdw>
                </a:effectLst>
                <a:latin typeface="Times New Roman" pitchFamily="18" charset="0"/>
                <a:cs typeface="Times New Roman" pitchFamily="18" charset="0"/>
              </a:rPr>
              <a:t>PGDCA,ADCA,MCA.MSc</a:t>
            </a:r>
            <a:r>
              <a:rPr lang="en-US" b="1" dirty="0">
                <a:effectLst>
                  <a:outerShdw blurRad="38100" dist="38100" dir="2700000" algn="tl">
                    <a:srgbClr val="000000">
                      <a:alpha val="43137"/>
                    </a:srgbClr>
                  </a:outerShdw>
                </a:effectLst>
                <a:latin typeface="Times New Roman" pitchFamily="18" charset="0"/>
                <a:cs typeface="Times New Roman" pitchFamily="18" charset="0"/>
              </a:rPr>
              <a:t>(IT</a:t>
            </a:r>
            <a:r>
              <a:rPr lang="en-US" b="1" dirty="0" smtClean="0">
                <a:effectLst>
                  <a:outerShdw blurRad="38100" dist="38100" dir="2700000" algn="tl">
                    <a:srgbClr val="000000">
                      <a:alpha val="43137"/>
                    </a:srgbClr>
                  </a:outerShdw>
                </a:effectLst>
                <a:latin typeface="Times New Roman" pitchFamily="18" charset="0"/>
                <a:cs typeface="Times New Roman" pitchFamily="18" charset="0"/>
              </a:rPr>
              <a:t>),</a:t>
            </a:r>
            <a:r>
              <a:rPr lang="en-US" b="1" dirty="0" err="1" smtClean="0">
                <a:effectLst>
                  <a:outerShdw blurRad="38100" dist="38100" dir="2700000" algn="tl">
                    <a:srgbClr val="000000">
                      <a:alpha val="43137"/>
                    </a:srgbClr>
                  </a:outerShdw>
                </a:effectLst>
                <a:latin typeface="Times New Roman" pitchFamily="18" charset="0"/>
                <a:cs typeface="Times New Roman" pitchFamily="18" charset="0"/>
              </a:rPr>
              <a:t>Phd</a:t>
            </a:r>
            <a:r>
              <a:rPr lang="en-US" sz="1050" dirty="0" smtClean="0">
                <a:effectLst>
                  <a:outerShdw blurRad="38100" dist="38100" dir="2700000" algn="tl">
                    <a:srgbClr val="000000">
                      <a:alpha val="43137"/>
                    </a:srgbClr>
                  </a:outerShdw>
                </a:effectLst>
                <a:latin typeface="Times New Roman" pitchFamily="18" charset="0"/>
                <a:cs typeface="Times New Roman" pitchFamily="18" charset="0"/>
              </a:rPr>
              <a:t>(biology),</a:t>
            </a:r>
            <a:r>
              <a:rPr lang="en-US" sz="1400" b="1" dirty="0" err="1" smtClean="0">
                <a:effectLst>
                  <a:outerShdw blurRad="38100" dist="38100" dir="2700000" algn="tl">
                    <a:srgbClr val="000000">
                      <a:alpha val="43137"/>
                    </a:srgbClr>
                  </a:outerShdw>
                </a:effectLst>
                <a:latin typeface="Times New Roman" pitchFamily="18" charset="0"/>
                <a:cs typeface="Times New Roman" pitchFamily="18" charset="0"/>
              </a:rPr>
              <a:t>MBBS</a:t>
            </a:r>
            <a:r>
              <a:rPr lang="en-US" b="1" dirty="0" err="1" smtClean="0">
                <a:effectLst>
                  <a:outerShdw blurRad="38100" dist="38100" dir="2700000" algn="tl">
                    <a:srgbClr val="000000">
                      <a:alpha val="43137"/>
                    </a:srgbClr>
                  </a:outerShdw>
                </a:effectLst>
                <a:latin typeface="Times New Roman" pitchFamily="18" charset="0"/>
                <a:cs typeface="Times New Roman" pitchFamily="18" charset="0"/>
              </a:rPr>
              <a:t>,Mtech</a:t>
            </a:r>
            <a:r>
              <a:rPr lang="en-US" b="1" dirty="0" smtClean="0">
                <a:effectLst>
                  <a:outerShdw blurRad="38100" dist="38100" dir="2700000" algn="tl">
                    <a:srgbClr val="000000">
                      <a:alpha val="43137"/>
                    </a:srgbClr>
                  </a:outerShdw>
                </a:effectLst>
                <a:latin typeface="Times New Roman" pitchFamily="18" charset="0"/>
                <a:cs typeface="Times New Roman" pitchFamily="18" charset="0"/>
              </a:rPr>
              <a:t>(IT</a:t>
            </a:r>
            <a:r>
              <a:rPr lang="en-US" b="1" dirty="0">
                <a:effectLst>
                  <a:outerShdw blurRad="38100" dist="38100" dir="2700000" algn="tl">
                    <a:srgbClr val="000000">
                      <a:alpha val="43137"/>
                    </a:srgbClr>
                  </a:outerShdw>
                </a:effectLst>
                <a:latin typeface="Times New Roman" pitchFamily="18" charset="0"/>
                <a:cs typeface="Times New Roman" pitchFamily="18" charset="0"/>
              </a:rPr>
              <a:t>),MPhil (Comp. </a:t>
            </a:r>
            <a:r>
              <a:rPr lang="en-US" b="1" dirty="0" err="1">
                <a:effectLst>
                  <a:outerShdw blurRad="38100" dist="38100" dir="2700000" algn="tl">
                    <a:srgbClr val="000000">
                      <a:alpha val="43137"/>
                    </a:srgbClr>
                  </a:outerShdw>
                </a:effectLst>
                <a:latin typeface="Times New Roman" pitchFamily="18" charset="0"/>
                <a:cs typeface="Times New Roman" pitchFamily="18" charset="0"/>
              </a:rPr>
              <a:t>Sci</a:t>
            </a:r>
            <a:r>
              <a:rPr lang="en-US" b="1" dirty="0">
                <a:effectLst>
                  <a:outerShdw blurRad="38100" dist="38100" dir="2700000" algn="tl">
                    <a:srgbClr val="000000">
                      <a:alpha val="43137"/>
                    </a:srgbClr>
                  </a:outerShdw>
                </a:effectLst>
                <a:latin typeface="Times New Roman" pitchFamily="18" charset="0"/>
                <a:cs typeface="Times New Roman" pitchFamily="18" charset="0"/>
              </a:rPr>
              <a:t>)</a:t>
            </a:r>
          </a:p>
          <a:p>
            <a:pPr lvl="0">
              <a:spcBef>
                <a:spcPct val="0"/>
              </a:spcBef>
              <a:defRPr/>
            </a:pPr>
            <a:endParaRPr lang="en-US" b="1" dirty="0">
              <a:effectLst>
                <a:outerShdw blurRad="38100" dist="38100" dir="2700000" algn="tl">
                  <a:srgbClr val="000000">
                    <a:alpha val="43137"/>
                  </a:srgbClr>
                </a:outerShdw>
              </a:effectLst>
              <a:latin typeface="Times New Roman" pitchFamily="18" charset="0"/>
              <a:cs typeface="Times New Roman" pitchFamily="18" charset="0"/>
            </a:endParaRPr>
          </a:p>
          <a:p>
            <a:pPr lvl="0">
              <a:spcBef>
                <a:spcPct val="0"/>
              </a:spcBef>
              <a:defRPr/>
            </a:pPr>
            <a:r>
              <a:rPr lang="en-US" b="1" dirty="0">
                <a:effectLst>
                  <a:outerShdw blurRad="38100" dist="38100" dir="2700000" algn="tl">
                    <a:srgbClr val="000000">
                      <a:alpha val="43137"/>
                    </a:srgbClr>
                  </a:outerShdw>
                </a:effectLst>
                <a:latin typeface="Times New Roman" pitchFamily="18" charset="0"/>
                <a:cs typeface="Times New Roman" pitchFamily="18" charset="0"/>
              </a:rPr>
              <a:t>Department of Computer Science, </a:t>
            </a:r>
            <a:r>
              <a:rPr lang="en-US" b="1" dirty="0" err="1">
                <a:effectLst>
                  <a:outerShdw blurRad="38100" dist="38100" dir="2700000" algn="tl">
                    <a:srgbClr val="000000">
                      <a:alpha val="43137"/>
                    </a:srgbClr>
                  </a:outerShdw>
                </a:effectLst>
                <a:latin typeface="Times New Roman" pitchFamily="18" charset="0"/>
                <a:cs typeface="Times New Roman" pitchFamily="18" charset="0"/>
              </a:rPr>
              <a:t>Sainik</a:t>
            </a:r>
            <a:r>
              <a:rPr lang="en-US" b="1" dirty="0">
                <a:effectLst>
                  <a:outerShdw blurRad="38100" dist="38100" dir="2700000" algn="tl">
                    <a:srgbClr val="000000">
                      <a:alpha val="43137"/>
                    </a:srgbClr>
                  </a:outerShdw>
                </a:effectLst>
                <a:latin typeface="Times New Roman" pitchFamily="18" charset="0"/>
                <a:cs typeface="Times New Roman" pitchFamily="18" charset="0"/>
              </a:rPr>
              <a:t> School </a:t>
            </a:r>
            <a:r>
              <a:rPr lang="en-US" b="1" dirty="0" err="1">
                <a:effectLst>
                  <a:outerShdw blurRad="38100" dist="38100" dir="2700000" algn="tl">
                    <a:srgbClr val="000000">
                      <a:alpha val="43137"/>
                    </a:srgbClr>
                  </a:outerShdw>
                </a:effectLst>
                <a:latin typeface="Times New Roman" pitchFamily="18" charset="0"/>
                <a:cs typeface="Times New Roman" pitchFamily="18" charset="0"/>
              </a:rPr>
              <a:t>Amaravathinagar</a:t>
            </a:r>
            <a:endParaRPr lang="en-US" b="1" dirty="0">
              <a:effectLst>
                <a:outerShdw blurRad="38100" dist="38100" dir="2700000" algn="tl">
                  <a:srgbClr val="000000">
                    <a:alpha val="43137"/>
                  </a:srgbClr>
                </a:outerShdw>
              </a:effectLst>
              <a:latin typeface="Times New Roman" pitchFamily="18" charset="0"/>
              <a:cs typeface="Times New Roman" pitchFamily="18" charset="0"/>
            </a:endParaRPr>
          </a:p>
          <a:p>
            <a:pPr lvl="0">
              <a:spcBef>
                <a:spcPct val="0"/>
              </a:spcBef>
              <a:defRPr/>
            </a:pPr>
            <a:endParaRPr lang="en-US" b="1" dirty="0">
              <a:effectLst>
                <a:outerShdw blurRad="38100" dist="38100" dir="2700000" algn="tl">
                  <a:srgbClr val="000000">
                    <a:alpha val="43137"/>
                  </a:srgbClr>
                </a:outerShdw>
              </a:effectLst>
              <a:latin typeface="Times New Roman" pitchFamily="18" charset="0"/>
              <a:cs typeface="Times New Roman" pitchFamily="18" charset="0"/>
            </a:endParaRPr>
          </a:p>
          <a:p>
            <a:pPr lvl="0">
              <a:spcBef>
                <a:spcPct val="0"/>
              </a:spcBef>
              <a:defRPr/>
            </a:pPr>
            <a:r>
              <a:rPr lang="en-US" b="1" dirty="0">
                <a:effectLst>
                  <a:outerShdw blurRad="38100" dist="38100" dir="2700000" algn="tl">
                    <a:srgbClr val="000000">
                      <a:alpha val="43137"/>
                    </a:srgbClr>
                  </a:outerShdw>
                </a:effectLst>
                <a:latin typeface="Times New Roman" pitchFamily="18" charset="0"/>
                <a:cs typeface="Times New Roman" pitchFamily="18" charset="0"/>
              </a:rPr>
              <a:t>Cell No: 9431453730</a:t>
            </a:r>
          </a:p>
        </p:txBody>
      </p:sp>
      <p:pic>
        <p:nvPicPr>
          <p:cNvPr id="12" name="Picture 1" descr="G:\My Files\1 Training\2018-19\Academics\Class 6 9 11 and 12\Class 11\PPTs\PM Jigajinni Photo.jpg"/>
          <p:cNvPicPr>
            <a:picLocks noChangeAspect="1" noChangeArrowheads="1"/>
          </p:cNvPicPr>
          <p:nvPr/>
        </p:nvPicPr>
        <p:blipFill>
          <a:blip r:embed="rId2" cstate="print"/>
          <a:srcRect/>
          <a:stretch>
            <a:fillRect/>
          </a:stretch>
        </p:blipFill>
        <p:spPr bwMode="auto">
          <a:xfrm>
            <a:off x="5724128" y="664389"/>
            <a:ext cx="2775822" cy="3588433"/>
          </a:xfrm>
          <a:prstGeom prst="roundRect">
            <a:avLst>
              <a:gd name="adj" fmla="val 42550"/>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 xmlns:p14="http://schemas.microsoft.com/office/powerpoint/2010/main" val="3488287932"/>
      </p:ext>
    </p:extLst>
  </p:cSld>
  <p:clrMapOvr>
    <a:masterClrMapping/>
  </p:clrMapOvr>
  <p:transition spd="med"/>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428596" y="1785926"/>
            <a:ext cx="8429652" cy="857256"/>
          </a:xfrm>
          <a:prstGeom prst="rect">
            <a:avLst/>
          </a:prstGeom>
        </p:spPr>
        <p:style>
          <a:lnRef idx="3">
            <a:schemeClr val="lt1"/>
          </a:lnRef>
          <a:fillRef idx="1">
            <a:schemeClr val="accent3"/>
          </a:fillRef>
          <a:effectRef idx="1">
            <a:schemeClr val="accent3"/>
          </a:effectRef>
          <a:fontRef idx="minor">
            <a:schemeClr val="lt1"/>
          </a:fontRef>
        </p:style>
        <p:txBody>
          <a:bodyPr vert="horz" lIns="91440" tIns="45720" rIns="91440" bIns="45720" rtlCol="0" anchor="ctr">
            <a:normAutofit/>
          </a:bodyPr>
          <a:lstStyle/>
          <a:p>
            <a:pPr algn="ctr"/>
            <a:r>
              <a:rPr lang="en-IN" sz="3200" b="1" dirty="0" smtClean="0">
                <a:effectLst>
                  <a:outerShdw blurRad="38100" dist="38100" dir="2700000" algn="tl">
                    <a:srgbClr val="000000">
                      <a:alpha val="43137"/>
                    </a:srgbClr>
                  </a:outerShdw>
                </a:effectLst>
              </a:rPr>
              <a:t>COMPONENTS OF COMPUTER NETWORK</a:t>
            </a:r>
            <a:endParaRPr lang="en-IN" sz="3200" dirty="0">
              <a:effectLst>
                <a:outerShdw blurRad="38100" dist="38100" dir="2700000" algn="tl">
                  <a:srgbClr val="000000">
                    <a:alpha val="43137"/>
                  </a:srgbClr>
                </a:outerShdw>
              </a:effectLst>
            </a:endParaRPr>
          </a:p>
        </p:txBody>
      </p:sp>
      <p:sp>
        <p:nvSpPr>
          <p:cNvPr id="6" name="Title 1"/>
          <p:cNvSpPr txBox="1">
            <a:spLocks/>
          </p:cNvSpPr>
          <p:nvPr/>
        </p:nvSpPr>
        <p:spPr>
          <a:xfrm>
            <a:off x="2643174" y="3286124"/>
            <a:ext cx="3857652" cy="728060"/>
          </a:xfrm>
          <a:prstGeom prst="rect">
            <a:avLst/>
          </a:prstGeom>
        </p:spPr>
        <p:style>
          <a:lnRef idx="3">
            <a:schemeClr val="lt1"/>
          </a:lnRef>
          <a:fillRef idx="1">
            <a:schemeClr val="accent5"/>
          </a:fillRef>
          <a:effectRef idx="1">
            <a:schemeClr val="accent5"/>
          </a:effectRef>
          <a:fontRef idx="minor">
            <a:schemeClr val="lt1"/>
          </a:fontRef>
        </p:style>
        <p:txBody>
          <a:bodyPr vert="horz" lIns="91440" tIns="45720" rIns="91440" bIns="45720" rtlCol="0" anchor="ctr">
            <a:normAutofit/>
          </a:bodyPr>
          <a:lstStyle/>
          <a:p>
            <a:pPr algn="ctr"/>
            <a:r>
              <a:rPr lang="en-IN" sz="3200" b="1" dirty="0" smtClean="0">
                <a:effectLst>
                  <a:outerShdw blurRad="38100" dist="38100" dir="2700000" algn="tl">
                    <a:srgbClr val="000000">
                      <a:alpha val="43137"/>
                    </a:srgbClr>
                  </a:outerShdw>
                </a:effectLst>
              </a:rPr>
              <a:t>3. CLIENT(S)</a:t>
            </a:r>
            <a:endParaRPr lang="en-IN" sz="3200" dirty="0">
              <a:effectLst>
                <a:outerShdw blurRad="38100" dist="38100" dir="2700000" algn="tl">
                  <a:srgbClr val="000000">
                    <a:alpha val="43137"/>
                  </a:srgbClr>
                </a:outerShdw>
              </a:effectLst>
            </a:endParaRPr>
          </a:p>
        </p:txBody>
      </p:sp>
    </p:spTree>
    <p:extLst>
      <p:ext uri="{BB962C8B-B14F-4D97-AF65-F5344CB8AC3E}">
        <p14:creationId xmlns="" xmlns:p14="http://schemas.microsoft.com/office/powerpoint/2010/main" val="917462897"/>
      </p:ext>
    </p:extLst>
  </p:cSld>
  <p:clrMapOvr>
    <a:masterClrMapping/>
  </p:clrMapOvr>
  <p:transition spd="med"/>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500034" y="285728"/>
            <a:ext cx="8429652" cy="980728"/>
          </a:xfrm>
          <a:prstGeom prst="rect">
            <a:avLst/>
          </a:prstGeom>
        </p:spPr>
        <p:style>
          <a:lnRef idx="3">
            <a:schemeClr val="lt1"/>
          </a:lnRef>
          <a:fillRef idx="1">
            <a:schemeClr val="accent3"/>
          </a:fillRef>
          <a:effectRef idx="1">
            <a:schemeClr val="accent3"/>
          </a:effectRef>
          <a:fontRef idx="minor">
            <a:schemeClr val="lt1"/>
          </a:fontRef>
        </p:style>
        <p:txBody>
          <a:bodyPr vert="horz" lIns="91440" tIns="45720" rIns="91440" bIns="45720" rtlCol="0" anchor="ctr">
            <a:normAutofit/>
          </a:bodyPr>
          <a:lstStyle/>
          <a:p>
            <a:pPr algn="ctr"/>
            <a:r>
              <a:rPr lang="en-IN" sz="3200" b="1" dirty="0" smtClean="0">
                <a:effectLst>
                  <a:outerShdw blurRad="38100" dist="38100" dir="2700000" algn="tl">
                    <a:srgbClr val="000000">
                      <a:alpha val="43137"/>
                    </a:srgbClr>
                  </a:outerShdw>
                </a:effectLst>
              </a:rPr>
              <a:t>COMPONENTS OF COMPUTER NETWORK</a:t>
            </a:r>
            <a:endParaRPr lang="en-IN" sz="3200" dirty="0">
              <a:effectLst>
                <a:outerShdw blurRad="38100" dist="38100" dir="2700000" algn="tl">
                  <a:srgbClr val="000000">
                    <a:alpha val="43137"/>
                  </a:srgbClr>
                </a:outerShdw>
              </a:effectLst>
            </a:endParaRPr>
          </a:p>
        </p:txBody>
      </p:sp>
      <p:sp>
        <p:nvSpPr>
          <p:cNvPr id="6" name="Title 1"/>
          <p:cNvSpPr txBox="1">
            <a:spLocks/>
          </p:cNvSpPr>
          <p:nvPr/>
        </p:nvSpPr>
        <p:spPr>
          <a:xfrm>
            <a:off x="500034" y="1643050"/>
            <a:ext cx="3857652" cy="728060"/>
          </a:xfrm>
          <a:prstGeom prst="rect">
            <a:avLst/>
          </a:prstGeom>
        </p:spPr>
        <p:style>
          <a:lnRef idx="3">
            <a:schemeClr val="lt1"/>
          </a:lnRef>
          <a:fillRef idx="1">
            <a:schemeClr val="accent5"/>
          </a:fillRef>
          <a:effectRef idx="1">
            <a:schemeClr val="accent5"/>
          </a:effectRef>
          <a:fontRef idx="minor">
            <a:schemeClr val="lt1"/>
          </a:fontRef>
        </p:style>
        <p:txBody>
          <a:bodyPr vert="horz" lIns="91440" tIns="45720" rIns="91440" bIns="45720" rtlCol="0" anchor="ctr">
            <a:normAutofit/>
          </a:bodyPr>
          <a:lstStyle/>
          <a:p>
            <a:r>
              <a:rPr lang="en-IN" sz="3200" b="1" dirty="0" smtClean="0">
                <a:effectLst>
                  <a:outerShdw blurRad="38100" dist="38100" dir="2700000" algn="tl">
                    <a:srgbClr val="000000">
                      <a:alpha val="43137"/>
                    </a:srgbClr>
                  </a:outerShdw>
                </a:effectLst>
              </a:rPr>
              <a:t>3. CLIENT</a:t>
            </a:r>
            <a:endParaRPr lang="en-IN" sz="3200" dirty="0">
              <a:effectLst>
                <a:outerShdw blurRad="38100" dist="38100" dir="2700000" algn="tl">
                  <a:srgbClr val="000000">
                    <a:alpha val="43137"/>
                  </a:srgbClr>
                </a:outerShdw>
              </a:effectLst>
            </a:endParaRPr>
          </a:p>
        </p:txBody>
      </p:sp>
      <p:sp>
        <p:nvSpPr>
          <p:cNvPr id="8" name="Rectangle 7"/>
          <p:cNvSpPr/>
          <p:nvPr/>
        </p:nvSpPr>
        <p:spPr>
          <a:xfrm>
            <a:off x="642910" y="2967335"/>
            <a:ext cx="8001056" cy="1569660"/>
          </a:xfrm>
          <a:prstGeom prst="rect">
            <a:avLst/>
          </a:prstGeom>
        </p:spPr>
        <p:txBody>
          <a:bodyPr wrap="square">
            <a:spAutoFit/>
          </a:bodyPr>
          <a:lstStyle/>
          <a:p>
            <a:pPr algn="just"/>
            <a:r>
              <a:rPr lang="en-IN" sz="3200" b="1" dirty="0" smtClean="0">
                <a:solidFill>
                  <a:schemeClr val="bg1"/>
                </a:solidFill>
                <a:effectLst>
                  <a:outerShdw blurRad="38100" dist="38100" dir="2700000" algn="tl">
                    <a:srgbClr val="000000">
                      <a:alpha val="43137"/>
                    </a:srgbClr>
                  </a:outerShdw>
                </a:effectLst>
              </a:rPr>
              <a:t>	</a:t>
            </a:r>
            <a:r>
              <a:rPr lang="en-IN" sz="3200" b="1" dirty="0" smtClean="0">
                <a:effectLst>
                  <a:outerShdw blurRad="38100" dist="38100" dir="2700000" algn="tl">
                    <a:srgbClr val="000000">
                      <a:alpha val="43137"/>
                    </a:srgbClr>
                  </a:outerShdw>
                </a:effectLst>
              </a:rPr>
              <a:t>A client is a piece of computer hardware or software that accesses a service made available by a server. </a:t>
            </a:r>
            <a:endParaRPr lang="en-IN" sz="3200" b="1" dirty="0">
              <a:effectLst>
                <a:outerShdw blurRad="38100" dist="38100" dir="2700000" algn="tl">
                  <a:srgbClr val="000000">
                    <a:alpha val="43137"/>
                  </a:srgbClr>
                </a:outerShdw>
              </a:effectLst>
            </a:endParaRPr>
          </a:p>
        </p:txBody>
      </p:sp>
    </p:spTree>
    <p:extLst>
      <p:ext uri="{BB962C8B-B14F-4D97-AF65-F5344CB8AC3E}">
        <p14:creationId xmlns="" xmlns:p14="http://schemas.microsoft.com/office/powerpoint/2010/main" val="917462897"/>
      </p:ext>
    </p:extLst>
  </p:cSld>
  <p:clrMapOvr>
    <a:masterClrMapping/>
  </p:clrMapOvr>
  <p:transition spd="med"/>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500034" y="2285992"/>
            <a:ext cx="7929618" cy="785794"/>
          </a:xfrm>
          <a:prstGeom prst="rect">
            <a:avLst/>
          </a:prstGeom>
        </p:spPr>
        <p:style>
          <a:lnRef idx="3">
            <a:schemeClr val="lt1"/>
          </a:lnRef>
          <a:fillRef idx="1">
            <a:schemeClr val="accent4"/>
          </a:fillRef>
          <a:effectRef idx="1">
            <a:schemeClr val="accent4"/>
          </a:effectRef>
          <a:fontRef idx="minor">
            <a:schemeClr val="lt1"/>
          </a:fontRef>
        </p:style>
        <p:txBody>
          <a:bodyPr vert="horz" lIns="91440" tIns="45720" rIns="91440" bIns="45720" rtlCol="0" anchor="ctr">
            <a:normAutofit/>
          </a:bodyPr>
          <a:lstStyle/>
          <a:p>
            <a:pPr algn="ctr"/>
            <a:r>
              <a:rPr lang="en-IN" sz="3200" b="1" dirty="0" smtClean="0">
                <a:effectLst>
                  <a:outerShdw blurRad="38100" dist="38100" dir="2700000" algn="tl">
                    <a:srgbClr val="000000">
                      <a:alpha val="43137"/>
                    </a:srgbClr>
                  </a:outerShdw>
                </a:effectLst>
              </a:rPr>
              <a:t>COMPONENTS OF COMPUTER NETWORK</a:t>
            </a:r>
            <a:endParaRPr lang="en-IN" sz="3200" b="1" dirty="0">
              <a:effectLst>
                <a:outerShdw blurRad="38100" dist="38100" dir="2700000" algn="tl">
                  <a:srgbClr val="000000">
                    <a:alpha val="43137"/>
                  </a:srgbClr>
                </a:outerShdw>
              </a:effectLst>
            </a:endParaRPr>
          </a:p>
        </p:txBody>
      </p:sp>
      <p:sp>
        <p:nvSpPr>
          <p:cNvPr id="7" name="Title 1"/>
          <p:cNvSpPr txBox="1">
            <a:spLocks/>
          </p:cNvSpPr>
          <p:nvPr/>
        </p:nvSpPr>
        <p:spPr>
          <a:xfrm>
            <a:off x="928662" y="3500438"/>
            <a:ext cx="7286676" cy="785842"/>
          </a:xfrm>
          <a:prstGeom prst="rect">
            <a:avLst/>
          </a:prstGeom>
        </p:spPr>
        <p:style>
          <a:lnRef idx="3">
            <a:schemeClr val="lt1"/>
          </a:lnRef>
          <a:fillRef idx="1">
            <a:schemeClr val="accent6"/>
          </a:fillRef>
          <a:effectRef idx="1">
            <a:schemeClr val="accent6"/>
          </a:effectRef>
          <a:fontRef idx="minor">
            <a:schemeClr val="lt1"/>
          </a:fontRef>
        </p:style>
        <p:txBody>
          <a:bodyPr vert="horz" lIns="91440" tIns="45720" rIns="91440" bIns="45720" rtlCol="0" anchor="ctr">
            <a:normAutofit/>
          </a:bodyPr>
          <a:lstStyle/>
          <a:p>
            <a:pPr algn="ctr"/>
            <a:r>
              <a:rPr lang="en-IN" sz="3200" b="1" dirty="0" smtClean="0">
                <a:effectLst>
                  <a:outerShdw blurRad="38100" dist="38100" dir="2700000" algn="tl">
                    <a:srgbClr val="000000">
                      <a:alpha val="43137"/>
                    </a:srgbClr>
                  </a:outerShdw>
                </a:effectLst>
              </a:rPr>
              <a:t>4. COMMUNICATION CHANNEL</a:t>
            </a:r>
            <a:endParaRPr lang="en-IN" sz="3200" b="1" dirty="0">
              <a:effectLst>
                <a:outerShdw blurRad="38100" dist="38100" dir="2700000" algn="tl">
                  <a:srgbClr val="000000">
                    <a:alpha val="43137"/>
                  </a:srgbClr>
                </a:outerShdw>
              </a:effectLst>
            </a:endParaRPr>
          </a:p>
        </p:txBody>
      </p:sp>
    </p:spTree>
    <p:extLst>
      <p:ext uri="{BB962C8B-B14F-4D97-AF65-F5344CB8AC3E}">
        <p14:creationId xmlns="" xmlns:p14="http://schemas.microsoft.com/office/powerpoint/2010/main" val="430681192"/>
      </p:ext>
    </p:extLst>
  </p:cSld>
  <p:clrMapOvr>
    <a:masterClrMapping/>
  </p:clrMapOvr>
  <p:transition spd="med"/>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571472" y="500042"/>
            <a:ext cx="7929618" cy="785794"/>
          </a:xfrm>
          <a:prstGeom prst="rect">
            <a:avLst/>
          </a:prstGeom>
        </p:spPr>
        <p:style>
          <a:lnRef idx="3">
            <a:schemeClr val="lt1"/>
          </a:lnRef>
          <a:fillRef idx="1">
            <a:schemeClr val="accent4"/>
          </a:fillRef>
          <a:effectRef idx="1">
            <a:schemeClr val="accent4"/>
          </a:effectRef>
          <a:fontRef idx="minor">
            <a:schemeClr val="lt1"/>
          </a:fontRef>
        </p:style>
        <p:txBody>
          <a:bodyPr vert="horz" lIns="91440" tIns="45720" rIns="91440" bIns="45720" rtlCol="0" anchor="ctr">
            <a:normAutofit/>
          </a:bodyPr>
          <a:lstStyle/>
          <a:p>
            <a:pPr algn="ctr"/>
            <a:r>
              <a:rPr lang="en-IN" sz="3200" b="1" dirty="0" smtClean="0">
                <a:effectLst>
                  <a:outerShdw blurRad="38100" dist="38100" dir="2700000" algn="tl">
                    <a:srgbClr val="000000">
                      <a:alpha val="43137"/>
                    </a:srgbClr>
                  </a:outerShdw>
                </a:effectLst>
              </a:rPr>
              <a:t>COMPONENTS OF COMPUTER NETWORK</a:t>
            </a:r>
            <a:endParaRPr lang="en-IN" sz="3200" b="1" dirty="0">
              <a:effectLst>
                <a:outerShdw blurRad="38100" dist="38100" dir="2700000" algn="tl">
                  <a:srgbClr val="000000">
                    <a:alpha val="43137"/>
                  </a:srgbClr>
                </a:outerShdw>
              </a:effectLst>
            </a:endParaRPr>
          </a:p>
        </p:txBody>
      </p:sp>
      <p:sp>
        <p:nvSpPr>
          <p:cNvPr id="7" name="Title 1"/>
          <p:cNvSpPr txBox="1">
            <a:spLocks/>
          </p:cNvSpPr>
          <p:nvPr/>
        </p:nvSpPr>
        <p:spPr>
          <a:xfrm>
            <a:off x="428596" y="1928802"/>
            <a:ext cx="7286676" cy="785842"/>
          </a:xfrm>
          <a:prstGeom prst="rect">
            <a:avLst/>
          </a:prstGeom>
        </p:spPr>
        <p:style>
          <a:lnRef idx="3">
            <a:schemeClr val="lt1"/>
          </a:lnRef>
          <a:fillRef idx="1">
            <a:schemeClr val="accent6"/>
          </a:fillRef>
          <a:effectRef idx="1">
            <a:schemeClr val="accent6"/>
          </a:effectRef>
          <a:fontRef idx="minor">
            <a:schemeClr val="lt1"/>
          </a:fontRef>
        </p:style>
        <p:txBody>
          <a:bodyPr vert="horz" lIns="91440" tIns="45720" rIns="91440" bIns="45720" rtlCol="0" anchor="ctr">
            <a:normAutofit/>
          </a:bodyPr>
          <a:lstStyle/>
          <a:p>
            <a:r>
              <a:rPr lang="en-IN" sz="3200" b="1" dirty="0" smtClean="0">
                <a:effectLst>
                  <a:outerShdw blurRad="38100" dist="38100" dir="2700000" algn="tl">
                    <a:srgbClr val="000000">
                      <a:alpha val="43137"/>
                    </a:srgbClr>
                  </a:outerShdw>
                </a:effectLst>
              </a:rPr>
              <a:t>4. COMMUNICATION CHANNEL</a:t>
            </a:r>
            <a:endParaRPr lang="en-IN" sz="3200" b="1" dirty="0">
              <a:effectLst>
                <a:outerShdw blurRad="38100" dist="38100" dir="2700000" algn="tl">
                  <a:srgbClr val="000000">
                    <a:alpha val="43137"/>
                  </a:srgbClr>
                </a:outerShdw>
              </a:effectLst>
            </a:endParaRPr>
          </a:p>
        </p:txBody>
      </p:sp>
      <p:sp>
        <p:nvSpPr>
          <p:cNvPr id="8" name="Rectangle 7"/>
          <p:cNvSpPr/>
          <p:nvPr/>
        </p:nvSpPr>
        <p:spPr>
          <a:xfrm>
            <a:off x="500034" y="3214686"/>
            <a:ext cx="8143932" cy="3046988"/>
          </a:xfrm>
          <a:prstGeom prst="rect">
            <a:avLst/>
          </a:prstGeom>
        </p:spPr>
        <p:txBody>
          <a:bodyPr wrap="square">
            <a:spAutoFit/>
          </a:bodyPr>
          <a:lstStyle/>
          <a:p>
            <a:pPr algn="just"/>
            <a:r>
              <a:rPr lang="en-IN" sz="3200" b="1" dirty="0" smtClean="0">
                <a:solidFill>
                  <a:schemeClr val="bg1"/>
                </a:solidFill>
                <a:effectLst>
                  <a:outerShdw blurRad="38100" dist="38100" dir="2700000" algn="tl">
                    <a:srgbClr val="000000">
                      <a:alpha val="43137"/>
                    </a:srgbClr>
                  </a:outerShdw>
                </a:effectLst>
              </a:rPr>
              <a:t>	</a:t>
            </a:r>
            <a:r>
              <a:rPr lang="en-IN" sz="3200" b="1" dirty="0" smtClean="0">
                <a:effectLst>
                  <a:outerShdw blurRad="38100" dist="38100" dir="2700000" algn="tl">
                    <a:srgbClr val="000000">
                      <a:alpha val="43137"/>
                    </a:srgbClr>
                  </a:outerShdw>
                </a:effectLst>
              </a:rPr>
              <a:t>A communication channel or simply channel refers either to a physical transmission medium such as a wire, or to a logical connection over a multiplexed medium such as a radio channel in telecommunications and computer networking</a:t>
            </a:r>
            <a:endParaRPr lang="en-IN" sz="3200" b="1" dirty="0">
              <a:effectLst>
                <a:outerShdw blurRad="38100" dist="38100" dir="2700000" algn="tl">
                  <a:srgbClr val="000000">
                    <a:alpha val="43137"/>
                  </a:srgbClr>
                </a:outerShdw>
              </a:effectLst>
            </a:endParaRPr>
          </a:p>
        </p:txBody>
      </p:sp>
    </p:spTree>
    <p:extLst>
      <p:ext uri="{BB962C8B-B14F-4D97-AF65-F5344CB8AC3E}">
        <p14:creationId xmlns="" xmlns:p14="http://schemas.microsoft.com/office/powerpoint/2010/main" val="430681192"/>
      </p:ext>
    </p:extLst>
  </p:cSld>
  <p:clrMapOvr>
    <a:masterClrMapping/>
  </p:clrMapOvr>
  <p:transition spd="med"/>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571472" y="233694"/>
            <a:ext cx="8215370" cy="766414"/>
          </a:xfrm>
          <a:prstGeom prst="rect">
            <a:avLst/>
          </a:prstGeom>
        </p:spPr>
        <p:style>
          <a:lnRef idx="3">
            <a:schemeClr val="lt1"/>
          </a:lnRef>
          <a:fillRef idx="1">
            <a:schemeClr val="accent4"/>
          </a:fillRef>
          <a:effectRef idx="1">
            <a:schemeClr val="accent4"/>
          </a:effectRef>
          <a:fontRef idx="minor">
            <a:schemeClr val="lt1"/>
          </a:fontRef>
        </p:style>
        <p:txBody>
          <a:bodyPr vert="horz" lIns="91440" tIns="45720" rIns="91440" bIns="45720" rtlCol="0" anchor="ctr">
            <a:normAutofit/>
          </a:bodyPr>
          <a:lstStyle/>
          <a:p>
            <a:pPr algn="ctr"/>
            <a:r>
              <a:rPr lang="en-IN" sz="3200" b="1" dirty="0" smtClean="0">
                <a:effectLst>
                  <a:outerShdw blurRad="38100" dist="38100" dir="2700000" algn="tl">
                    <a:srgbClr val="000000">
                      <a:alpha val="43137"/>
                    </a:srgbClr>
                  </a:outerShdw>
                </a:effectLst>
              </a:rPr>
              <a:t>COMPONENTS OF COMPUTER NETWORK</a:t>
            </a:r>
            <a:endParaRPr lang="en-IN" sz="3200" dirty="0">
              <a:effectLst>
                <a:outerShdw blurRad="38100" dist="38100" dir="2700000" algn="tl">
                  <a:srgbClr val="000000">
                    <a:alpha val="43137"/>
                  </a:srgbClr>
                </a:outerShdw>
              </a:effectLst>
            </a:endParaRPr>
          </a:p>
        </p:txBody>
      </p:sp>
      <p:sp>
        <p:nvSpPr>
          <p:cNvPr id="7" name="Title 1"/>
          <p:cNvSpPr txBox="1">
            <a:spLocks/>
          </p:cNvSpPr>
          <p:nvPr/>
        </p:nvSpPr>
        <p:spPr>
          <a:xfrm>
            <a:off x="428596" y="1500174"/>
            <a:ext cx="7286676" cy="785842"/>
          </a:xfrm>
          <a:prstGeom prst="rect">
            <a:avLst/>
          </a:prstGeom>
        </p:spPr>
        <p:style>
          <a:lnRef idx="3">
            <a:schemeClr val="lt1"/>
          </a:lnRef>
          <a:fillRef idx="1">
            <a:schemeClr val="accent6"/>
          </a:fillRef>
          <a:effectRef idx="1">
            <a:schemeClr val="accent6"/>
          </a:effectRef>
          <a:fontRef idx="minor">
            <a:schemeClr val="lt1"/>
          </a:fontRef>
        </p:style>
        <p:txBody>
          <a:bodyPr vert="horz" lIns="91440" tIns="45720" rIns="91440" bIns="45720" rtlCol="0" anchor="ctr">
            <a:normAutofit/>
          </a:bodyPr>
          <a:lstStyle/>
          <a:p>
            <a:r>
              <a:rPr lang="en-IN" sz="3200" b="1" dirty="0" smtClean="0">
                <a:effectLst>
                  <a:outerShdw blurRad="38100" dist="38100" dir="2700000" algn="tl">
                    <a:srgbClr val="000000">
                      <a:alpha val="43137"/>
                    </a:srgbClr>
                  </a:outerShdw>
                </a:effectLst>
              </a:rPr>
              <a:t>4. COMMUNICATION CHANNEL</a:t>
            </a:r>
            <a:endParaRPr lang="en-IN" sz="3200" dirty="0">
              <a:effectLst>
                <a:outerShdw blurRad="38100" dist="38100" dir="2700000" algn="tl">
                  <a:srgbClr val="000000">
                    <a:alpha val="43137"/>
                  </a:srgbClr>
                </a:outerShdw>
              </a:effectLst>
            </a:endParaRPr>
          </a:p>
        </p:txBody>
      </p:sp>
      <p:sp>
        <p:nvSpPr>
          <p:cNvPr id="5" name="Title 1"/>
          <p:cNvSpPr txBox="1">
            <a:spLocks/>
          </p:cNvSpPr>
          <p:nvPr/>
        </p:nvSpPr>
        <p:spPr>
          <a:xfrm>
            <a:off x="428596" y="3571876"/>
            <a:ext cx="8143932" cy="1071570"/>
          </a:xfrm>
          <a:prstGeom prst="rect">
            <a:avLst/>
          </a:prstGeom>
        </p:spPr>
        <p:style>
          <a:lnRef idx="3">
            <a:schemeClr val="lt1"/>
          </a:lnRef>
          <a:fillRef idx="1">
            <a:schemeClr val="accent5"/>
          </a:fillRef>
          <a:effectRef idx="1">
            <a:schemeClr val="accent5"/>
          </a:effectRef>
          <a:fontRef idx="minor">
            <a:schemeClr val="lt1"/>
          </a:fontRef>
        </p:style>
        <p:txBody>
          <a:bodyPr vert="horz" lIns="91440" tIns="45720" rIns="91440" bIns="45720" rtlCol="0" anchor="ctr">
            <a:noAutofit/>
          </a:bodyPr>
          <a:lstStyle/>
          <a:p>
            <a:r>
              <a:rPr lang="en-IN" sz="3200" b="1" dirty="0" smtClean="0">
                <a:effectLst>
                  <a:outerShdw blurRad="38100" dist="38100" dir="2700000" algn="tl">
                    <a:srgbClr val="000000">
                      <a:alpha val="43137"/>
                    </a:srgbClr>
                  </a:outerShdw>
                </a:effectLst>
              </a:rPr>
              <a:t>1. WIRED OR GUIDED COMMUNICATION CHANNEL</a:t>
            </a:r>
            <a:endParaRPr lang="en-IN" sz="3200" dirty="0">
              <a:effectLst>
                <a:outerShdw blurRad="38100" dist="38100" dir="2700000" algn="tl">
                  <a:srgbClr val="000000">
                    <a:alpha val="43137"/>
                  </a:srgbClr>
                </a:outerShdw>
              </a:effectLst>
            </a:endParaRPr>
          </a:p>
        </p:txBody>
      </p:sp>
      <p:sp>
        <p:nvSpPr>
          <p:cNvPr id="6" name="Title 1"/>
          <p:cNvSpPr txBox="1">
            <a:spLocks/>
          </p:cNvSpPr>
          <p:nvPr/>
        </p:nvSpPr>
        <p:spPr>
          <a:xfrm>
            <a:off x="357158" y="5000636"/>
            <a:ext cx="8143932" cy="928694"/>
          </a:xfrm>
          <a:prstGeom prst="rect">
            <a:avLst/>
          </a:prstGeom>
        </p:spPr>
        <p:style>
          <a:lnRef idx="3">
            <a:schemeClr val="lt1"/>
          </a:lnRef>
          <a:fillRef idx="1">
            <a:schemeClr val="accent3"/>
          </a:fillRef>
          <a:effectRef idx="1">
            <a:schemeClr val="accent3"/>
          </a:effectRef>
          <a:fontRef idx="minor">
            <a:schemeClr val="lt1"/>
          </a:fontRef>
        </p:style>
        <p:txBody>
          <a:bodyPr vert="horz" lIns="91440" tIns="45720" rIns="91440" bIns="45720" rtlCol="0" anchor="ctr">
            <a:noAutofit/>
          </a:bodyPr>
          <a:lstStyle/>
          <a:p>
            <a:r>
              <a:rPr lang="en-IN" sz="3200" b="1" dirty="0">
                <a:effectLst>
                  <a:outerShdw blurRad="38100" dist="38100" dir="2700000" algn="tl">
                    <a:srgbClr val="000000">
                      <a:alpha val="43137"/>
                    </a:srgbClr>
                  </a:outerShdw>
                </a:effectLst>
              </a:rPr>
              <a:t>2</a:t>
            </a:r>
            <a:r>
              <a:rPr lang="en-IN" sz="3200" b="1" dirty="0" smtClean="0">
                <a:effectLst>
                  <a:outerShdw blurRad="38100" dist="38100" dir="2700000" algn="tl">
                    <a:srgbClr val="000000">
                      <a:alpha val="43137"/>
                    </a:srgbClr>
                  </a:outerShdw>
                </a:effectLst>
              </a:rPr>
              <a:t>. WIRELESS OR UNGUIDED COMMUNICATION CHANNEL</a:t>
            </a:r>
            <a:endParaRPr lang="en-IN" sz="3200" dirty="0">
              <a:effectLst>
                <a:outerShdw blurRad="38100" dist="38100" dir="2700000" algn="tl">
                  <a:srgbClr val="000000">
                    <a:alpha val="43137"/>
                  </a:srgbClr>
                </a:outerShdw>
              </a:effectLst>
            </a:endParaRPr>
          </a:p>
        </p:txBody>
      </p:sp>
      <p:sp>
        <p:nvSpPr>
          <p:cNvPr id="9" name="Rectangle 8"/>
          <p:cNvSpPr/>
          <p:nvPr/>
        </p:nvSpPr>
        <p:spPr>
          <a:xfrm>
            <a:off x="428596" y="2643182"/>
            <a:ext cx="6699270" cy="584775"/>
          </a:xfrm>
          <a:prstGeom prst="rect">
            <a:avLst/>
          </a:prstGeom>
        </p:spPr>
        <p:txBody>
          <a:bodyPr wrap="none">
            <a:spAutoFit/>
          </a:bodyPr>
          <a:lstStyle/>
          <a:p>
            <a:pPr algn="just"/>
            <a:r>
              <a:rPr lang="en-IN" sz="3200" b="1" dirty="0" smtClean="0">
                <a:effectLst>
                  <a:outerShdw blurRad="38100" dist="38100" dir="2700000" algn="tl">
                    <a:srgbClr val="000000">
                      <a:alpha val="43137"/>
                    </a:srgbClr>
                  </a:outerShdw>
                </a:effectLst>
              </a:rPr>
              <a:t>Types of communication channels are:</a:t>
            </a:r>
            <a:endParaRPr lang="en-IN" sz="3200" b="1" dirty="0">
              <a:effectLst>
                <a:outerShdw blurRad="38100" dist="38100" dir="2700000" algn="tl">
                  <a:srgbClr val="000000">
                    <a:alpha val="43137"/>
                  </a:srgbClr>
                </a:outerShdw>
              </a:effectLst>
            </a:endParaRPr>
          </a:p>
        </p:txBody>
      </p:sp>
    </p:spTree>
    <p:extLst>
      <p:ext uri="{BB962C8B-B14F-4D97-AF65-F5344CB8AC3E}">
        <p14:creationId xmlns="" xmlns:p14="http://schemas.microsoft.com/office/powerpoint/2010/main" val="1778474901"/>
      </p:ext>
    </p:extLst>
  </p:cSld>
  <p:clrMapOvr>
    <a:masterClrMapping/>
  </p:clrMapOvr>
  <p:transition spd="med"/>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a:xfrm>
            <a:off x="214282" y="3000372"/>
            <a:ext cx="8715436" cy="785842"/>
          </a:xfrm>
          <a:prstGeom prst="rect">
            <a:avLst/>
          </a:prstGeom>
        </p:spPr>
        <p:style>
          <a:lnRef idx="3">
            <a:schemeClr val="lt1"/>
          </a:lnRef>
          <a:fillRef idx="1">
            <a:schemeClr val="accent3"/>
          </a:fillRef>
          <a:effectRef idx="1">
            <a:schemeClr val="accent3"/>
          </a:effectRef>
          <a:fontRef idx="minor">
            <a:schemeClr val="lt1"/>
          </a:fontRef>
        </p:style>
        <p:txBody>
          <a:bodyPr vert="horz" lIns="91440" tIns="45720" rIns="91440" bIns="45720" rtlCol="0" anchor="ctr">
            <a:normAutofit/>
          </a:bodyPr>
          <a:lstStyle/>
          <a:p>
            <a:r>
              <a:rPr lang="en-IN" sz="3200" b="1" dirty="0" smtClean="0">
                <a:effectLst>
                  <a:outerShdw blurRad="38100" dist="38100" dir="2700000" algn="tl">
                    <a:srgbClr val="000000">
                      <a:alpha val="43137"/>
                    </a:srgbClr>
                  </a:outerShdw>
                </a:effectLst>
              </a:rPr>
              <a:t>1. WIRED OR GUIDED COMMUNICATION CHANNEL</a:t>
            </a:r>
            <a:endParaRPr lang="en-IN" sz="3200" dirty="0">
              <a:effectLst>
                <a:outerShdw blurRad="38100" dist="38100" dir="2700000" algn="tl">
                  <a:srgbClr val="000000">
                    <a:alpha val="43137"/>
                  </a:srgbClr>
                </a:outerShdw>
              </a:effectLst>
            </a:endParaRPr>
          </a:p>
        </p:txBody>
      </p:sp>
      <p:sp>
        <p:nvSpPr>
          <p:cNvPr id="7" name="Title 1"/>
          <p:cNvSpPr txBox="1">
            <a:spLocks/>
          </p:cNvSpPr>
          <p:nvPr/>
        </p:nvSpPr>
        <p:spPr>
          <a:xfrm>
            <a:off x="928662" y="1785926"/>
            <a:ext cx="7286676" cy="785842"/>
          </a:xfrm>
          <a:prstGeom prst="rect">
            <a:avLst/>
          </a:prstGeom>
        </p:spPr>
        <p:style>
          <a:lnRef idx="3">
            <a:schemeClr val="lt1"/>
          </a:lnRef>
          <a:fillRef idx="1">
            <a:schemeClr val="accent6"/>
          </a:fillRef>
          <a:effectRef idx="1">
            <a:schemeClr val="accent6"/>
          </a:effectRef>
          <a:fontRef idx="minor">
            <a:schemeClr val="lt1"/>
          </a:fontRef>
        </p:style>
        <p:txBody>
          <a:bodyPr vert="horz" lIns="91440" tIns="45720" rIns="91440" bIns="45720" rtlCol="0" anchor="ctr">
            <a:normAutofit/>
          </a:bodyPr>
          <a:lstStyle/>
          <a:p>
            <a:pPr algn="ctr"/>
            <a:r>
              <a:rPr lang="en-IN" sz="3200" b="1" dirty="0" smtClean="0">
                <a:effectLst>
                  <a:outerShdw blurRad="38100" dist="38100" dir="2700000" algn="tl">
                    <a:srgbClr val="000000">
                      <a:alpha val="43137"/>
                    </a:srgbClr>
                  </a:outerShdw>
                </a:effectLst>
              </a:rPr>
              <a:t>4. COMMUNICATION CHANNEL</a:t>
            </a:r>
            <a:endParaRPr lang="en-IN" sz="3200" dirty="0">
              <a:effectLst>
                <a:outerShdw blurRad="38100" dist="38100" dir="2700000" algn="tl">
                  <a:srgbClr val="000000">
                    <a:alpha val="43137"/>
                  </a:srgbClr>
                </a:outerShdw>
              </a:effectLst>
            </a:endParaRPr>
          </a:p>
        </p:txBody>
      </p:sp>
    </p:spTree>
    <p:extLst>
      <p:ext uri="{BB962C8B-B14F-4D97-AF65-F5344CB8AC3E}">
        <p14:creationId xmlns="" xmlns:p14="http://schemas.microsoft.com/office/powerpoint/2010/main" val="2251250194"/>
      </p:ext>
    </p:extLst>
  </p:cSld>
  <p:clrMapOvr>
    <a:masterClrMapping/>
  </p:clrMapOvr>
  <p:transition spd="med"/>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p:txBody>
          <a:bodyPr>
            <a:normAutofit/>
          </a:bodyPr>
          <a:lstStyle/>
          <a:p>
            <a:pPr algn="just">
              <a:buNone/>
            </a:pPr>
            <a:r>
              <a:rPr lang="en-IN" b="1" dirty="0" smtClean="0">
                <a:effectLst>
                  <a:outerShdw blurRad="38100" dist="38100" dir="2700000" algn="tl">
                    <a:srgbClr val="000000">
                      <a:alpha val="43137"/>
                    </a:srgbClr>
                  </a:outerShdw>
                </a:effectLst>
              </a:rPr>
              <a:t>		When host and server with one another    through  guided media               </a:t>
            </a:r>
          </a:p>
          <a:p>
            <a:pPr algn="just">
              <a:buNone/>
            </a:pPr>
            <a:r>
              <a:rPr lang="en-IN" b="1" dirty="0" smtClean="0">
                <a:effectLst>
                  <a:outerShdw blurRad="38100" dist="38100" dir="2700000" algn="tl">
                    <a:srgbClr val="000000">
                      <a:alpha val="43137"/>
                    </a:srgbClr>
                  </a:outerShdw>
                </a:effectLst>
              </a:rPr>
              <a:t>		Like ,network cables    like   it’s called wired</a:t>
            </a:r>
            <a:r>
              <a:rPr lang="en-IN" b="1" dirty="0" smtClean="0">
                <a:solidFill>
                  <a:srgbClr val="FFC000"/>
                </a:solidFill>
                <a:effectLst>
                  <a:outerShdw blurRad="38100" dist="38100" dir="2700000" algn="tl">
                    <a:srgbClr val="000000">
                      <a:alpha val="43137"/>
                    </a:srgbClr>
                  </a:outerShdw>
                </a:effectLst>
              </a:rPr>
              <a:t>        </a:t>
            </a:r>
            <a:r>
              <a:rPr lang="en-IN" b="1" dirty="0" smtClean="0">
                <a:effectLst>
                  <a:outerShdw blurRad="38100" dist="38100" dir="2700000" algn="tl">
                    <a:srgbClr val="000000">
                      <a:alpha val="43137"/>
                    </a:srgbClr>
                  </a:outerShdw>
                </a:effectLst>
              </a:rPr>
              <a:t>communication channels/medium</a:t>
            </a:r>
            <a:endParaRPr lang="en-IN" b="1" dirty="0">
              <a:effectLst>
                <a:outerShdw blurRad="38100" dist="38100" dir="2700000" algn="tl">
                  <a:srgbClr val="000000">
                    <a:alpha val="43137"/>
                  </a:srgbClr>
                </a:outerShdw>
              </a:effectLst>
            </a:endParaRPr>
          </a:p>
          <a:p>
            <a:pPr algn="just">
              <a:buNone/>
            </a:pPr>
            <a:r>
              <a:rPr lang="en-IN" b="1" dirty="0" smtClean="0">
                <a:effectLst>
                  <a:outerShdw blurRad="38100" dist="38100" dir="2700000" algn="tl">
                    <a:srgbClr val="000000">
                      <a:alpha val="43137"/>
                    </a:srgbClr>
                  </a:outerShdw>
                </a:effectLst>
              </a:rPr>
              <a:t>Example:</a:t>
            </a:r>
          </a:p>
          <a:p>
            <a:pPr lvl="3">
              <a:buFont typeface="Wingdings" pitchFamily="2" charset="2"/>
              <a:buChar char="ü"/>
            </a:pPr>
            <a:r>
              <a:rPr lang="en-IN" sz="3200" b="1" dirty="0">
                <a:effectLst>
                  <a:outerShdw blurRad="38100" dist="38100" dir="2700000" algn="tl">
                    <a:srgbClr val="000000">
                      <a:alpha val="43137"/>
                    </a:srgbClr>
                  </a:outerShdw>
                </a:effectLst>
              </a:rPr>
              <a:t> </a:t>
            </a:r>
            <a:r>
              <a:rPr lang="en-IN" sz="3200" b="1" dirty="0" smtClean="0">
                <a:effectLst>
                  <a:outerShdw blurRad="38100" dist="38100" dir="2700000" algn="tl">
                    <a:srgbClr val="000000">
                      <a:alpha val="43137"/>
                    </a:srgbClr>
                  </a:outerShdw>
                </a:effectLst>
              </a:rPr>
              <a:t>  TWISTED-PAIR CABLES</a:t>
            </a:r>
          </a:p>
          <a:p>
            <a:pPr lvl="3">
              <a:buFont typeface="Wingdings" pitchFamily="2" charset="2"/>
              <a:buChar char="ü"/>
            </a:pPr>
            <a:r>
              <a:rPr lang="en-IN" sz="3200" b="1" dirty="0" smtClean="0">
                <a:effectLst>
                  <a:outerShdw blurRad="38100" dist="38100" dir="2700000" algn="tl">
                    <a:srgbClr val="000000">
                      <a:alpha val="43137"/>
                    </a:srgbClr>
                  </a:outerShdw>
                </a:effectLst>
              </a:rPr>
              <a:t>   COAXIAL CABLES</a:t>
            </a:r>
          </a:p>
          <a:p>
            <a:pPr lvl="3">
              <a:buFont typeface="Wingdings" pitchFamily="2" charset="2"/>
              <a:buChar char="ü"/>
            </a:pPr>
            <a:r>
              <a:rPr lang="en-IN" sz="3200" b="1" dirty="0" smtClean="0">
                <a:effectLst>
                  <a:outerShdw blurRad="38100" dist="38100" dir="2700000" algn="tl">
                    <a:srgbClr val="000000">
                      <a:alpha val="43137"/>
                    </a:srgbClr>
                  </a:outerShdw>
                </a:effectLst>
              </a:rPr>
              <a:t>   FIBRE OPTICAL CABLE .</a:t>
            </a:r>
            <a:endParaRPr lang="en-IN" sz="3200" b="1" dirty="0">
              <a:effectLst>
                <a:outerShdw blurRad="38100" dist="38100" dir="2700000" algn="tl">
                  <a:srgbClr val="000000">
                    <a:alpha val="43137"/>
                  </a:srgbClr>
                </a:outerShdw>
              </a:effectLst>
            </a:endParaRPr>
          </a:p>
        </p:txBody>
      </p:sp>
      <p:sp>
        <p:nvSpPr>
          <p:cNvPr id="6" name="Title 1"/>
          <p:cNvSpPr txBox="1">
            <a:spLocks/>
          </p:cNvSpPr>
          <p:nvPr/>
        </p:nvSpPr>
        <p:spPr>
          <a:xfrm>
            <a:off x="142876" y="357166"/>
            <a:ext cx="8929718" cy="785842"/>
          </a:xfrm>
          <a:prstGeom prst="rect">
            <a:avLst/>
          </a:prstGeom>
        </p:spPr>
        <p:style>
          <a:lnRef idx="3">
            <a:schemeClr val="lt1"/>
          </a:lnRef>
          <a:fillRef idx="1">
            <a:schemeClr val="accent3"/>
          </a:fillRef>
          <a:effectRef idx="1">
            <a:schemeClr val="accent3"/>
          </a:effectRef>
          <a:fontRef idx="minor">
            <a:schemeClr val="lt1"/>
          </a:fontRef>
        </p:style>
        <p:txBody>
          <a:bodyPr vert="horz" lIns="91440" tIns="45720" rIns="91440" bIns="45720" rtlCol="0" anchor="ctr">
            <a:normAutofit/>
          </a:bodyPr>
          <a:lstStyle/>
          <a:p>
            <a:r>
              <a:rPr lang="en-IN" sz="3200" b="1" dirty="0" smtClean="0">
                <a:effectLst>
                  <a:outerShdw blurRad="38100" dist="38100" dir="2700000" algn="tl">
                    <a:srgbClr val="000000">
                      <a:alpha val="43137"/>
                    </a:srgbClr>
                  </a:outerShdw>
                </a:effectLst>
              </a:rPr>
              <a:t>1. WIRED OR GUIDED COMMUNICATION CHANNEL</a:t>
            </a:r>
            <a:endParaRPr lang="en-IN" sz="3200" dirty="0">
              <a:effectLst>
                <a:outerShdw blurRad="38100" dist="38100" dir="2700000" algn="tl">
                  <a:srgbClr val="000000">
                    <a:alpha val="43137"/>
                  </a:srgbClr>
                </a:outerShdw>
              </a:effectLst>
            </a:endParaRPr>
          </a:p>
        </p:txBody>
      </p:sp>
    </p:spTree>
    <p:extLst>
      <p:ext uri="{BB962C8B-B14F-4D97-AF65-F5344CB8AC3E}">
        <p14:creationId xmlns="" xmlns:p14="http://schemas.microsoft.com/office/powerpoint/2010/main" val="2251250194"/>
      </p:ext>
    </p:extLst>
  </p:cSld>
  <p:clrMapOvr>
    <a:masterClrMapping/>
  </p:clrMapOvr>
  <p:transition spd="med"/>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285720" y="3429000"/>
            <a:ext cx="8715372" cy="836712"/>
          </a:xfrm>
          <a:prstGeom prst="rect">
            <a:avLst/>
          </a:prstGeom>
        </p:spPr>
        <p:style>
          <a:lnRef idx="3">
            <a:schemeClr val="lt1"/>
          </a:lnRef>
          <a:fillRef idx="1">
            <a:schemeClr val="accent5"/>
          </a:fillRef>
          <a:effectRef idx="1">
            <a:schemeClr val="accent5"/>
          </a:effectRef>
          <a:fontRef idx="minor">
            <a:schemeClr val="lt1"/>
          </a:fontRef>
        </p:style>
        <p:txBody>
          <a:bodyPr vert="horz" lIns="91440" tIns="45720" rIns="91440" bIns="45720" rtlCol="0" anchor="ctr">
            <a:noAutofit/>
          </a:bodyPr>
          <a:lstStyle/>
          <a:p>
            <a:r>
              <a:rPr lang="en-IN" sz="2800" b="1" dirty="0">
                <a:effectLst>
                  <a:outerShdw blurRad="38100" dist="38100" dir="2700000" algn="tl">
                    <a:srgbClr val="000000">
                      <a:alpha val="43137"/>
                    </a:srgbClr>
                  </a:outerShdw>
                </a:effectLst>
              </a:rPr>
              <a:t>2</a:t>
            </a:r>
            <a:r>
              <a:rPr lang="en-IN" sz="2800" b="1" dirty="0" smtClean="0">
                <a:effectLst>
                  <a:outerShdw blurRad="38100" dist="38100" dir="2700000" algn="tl">
                    <a:srgbClr val="000000">
                      <a:alpha val="43137"/>
                    </a:srgbClr>
                  </a:outerShdw>
                </a:effectLst>
              </a:rPr>
              <a:t>. WIRELESS OR UNGUIDED COMMUNICATION CHANNEL</a:t>
            </a:r>
            <a:endParaRPr lang="en-IN" sz="2800" dirty="0">
              <a:effectLst>
                <a:outerShdw blurRad="38100" dist="38100" dir="2700000" algn="tl">
                  <a:srgbClr val="000000">
                    <a:alpha val="43137"/>
                  </a:srgbClr>
                </a:outerShdw>
              </a:effectLst>
            </a:endParaRPr>
          </a:p>
        </p:txBody>
      </p:sp>
      <p:sp>
        <p:nvSpPr>
          <p:cNvPr id="6" name="Title 1"/>
          <p:cNvSpPr txBox="1">
            <a:spLocks/>
          </p:cNvSpPr>
          <p:nvPr/>
        </p:nvSpPr>
        <p:spPr>
          <a:xfrm>
            <a:off x="785786" y="2214554"/>
            <a:ext cx="7286676" cy="785842"/>
          </a:xfrm>
          <a:prstGeom prst="rect">
            <a:avLst/>
          </a:prstGeom>
        </p:spPr>
        <p:style>
          <a:lnRef idx="3">
            <a:schemeClr val="lt1"/>
          </a:lnRef>
          <a:fillRef idx="1">
            <a:schemeClr val="accent6"/>
          </a:fillRef>
          <a:effectRef idx="1">
            <a:schemeClr val="accent6"/>
          </a:effectRef>
          <a:fontRef idx="minor">
            <a:schemeClr val="lt1"/>
          </a:fontRef>
        </p:style>
        <p:txBody>
          <a:bodyPr vert="horz" lIns="91440" tIns="45720" rIns="91440" bIns="45720" rtlCol="0" anchor="ctr">
            <a:normAutofit/>
          </a:bodyPr>
          <a:lstStyle/>
          <a:p>
            <a:pPr algn="ctr"/>
            <a:r>
              <a:rPr lang="en-IN" sz="3200" b="1" dirty="0" smtClean="0">
                <a:effectLst>
                  <a:outerShdw blurRad="38100" dist="38100" dir="2700000" algn="tl">
                    <a:srgbClr val="000000">
                      <a:alpha val="43137"/>
                    </a:srgbClr>
                  </a:outerShdw>
                </a:effectLst>
              </a:rPr>
              <a:t>4. COMMUNICATION CHANNEL</a:t>
            </a:r>
            <a:endParaRPr lang="en-IN" sz="3200" dirty="0">
              <a:effectLst>
                <a:outerShdw blurRad="38100" dist="38100" dir="2700000" algn="tl">
                  <a:srgbClr val="000000">
                    <a:alpha val="43137"/>
                  </a:srgbClr>
                </a:outerShdw>
              </a:effectLst>
            </a:endParaRPr>
          </a:p>
        </p:txBody>
      </p:sp>
    </p:spTree>
    <p:extLst>
      <p:ext uri="{BB962C8B-B14F-4D97-AF65-F5344CB8AC3E}">
        <p14:creationId xmlns="" xmlns:p14="http://schemas.microsoft.com/office/powerpoint/2010/main" val="3813990939"/>
      </p:ext>
    </p:extLst>
  </p:cSld>
  <p:clrMapOvr>
    <a:masterClrMapping/>
  </p:clrMapOvr>
  <p:transition spd="med"/>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39552" y="1772816"/>
            <a:ext cx="8229600" cy="4656580"/>
          </a:xfrm>
        </p:spPr>
        <p:txBody>
          <a:bodyPr>
            <a:noAutofit/>
          </a:bodyPr>
          <a:lstStyle/>
          <a:p>
            <a:pPr algn="just">
              <a:buNone/>
            </a:pPr>
            <a:r>
              <a:rPr lang="en-IN" b="1" dirty="0" smtClean="0">
                <a:effectLst>
                  <a:outerShdw blurRad="38100" dist="38100" dir="2700000" algn="tl">
                    <a:srgbClr val="000000">
                      <a:alpha val="43137"/>
                    </a:srgbClr>
                  </a:outerShdw>
                </a:effectLst>
              </a:rPr>
              <a:t>		When hosts and server are connected with one another through guided media. Like,</a:t>
            </a:r>
            <a:r>
              <a:rPr lang="en-IN" b="1" dirty="0" smtClean="0">
                <a:solidFill>
                  <a:srgbClr val="FFC000"/>
                </a:solidFill>
                <a:effectLst>
                  <a:outerShdw blurRad="38100" dist="38100" dir="2700000" algn="tl">
                    <a:srgbClr val="000000">
                      <a:alpha val="43137"/>
                    </a:srgbClr>
                  </a:outerShdw>
                </a:effectLst>
              </a:rPr>
              <a:t> </a:t>
            </a:r>
            <a:r>
              <a:rPr lang="en-IN" b="1" dirty="0" smtClean="0">
                <a:effectLst>
                  <a:outerShdw blurRad="38100" dist="38100" dir="2700000" algn="tl">
                    <a:srgbClr val="000000">
                      <a:alpha val="43137"/>
                    </a:srgbClr>
                  </a:outerShdw>
                </a:effectLst>
              </a:rPr>
              <a:t>radio waves ,satellite etc.,</a:t>
            </a:r>
          </a:p>
          <a:p>
            <a:pPr marL="0" indent="0" algn="just">
              <a:buNone/>
            </a:pPr>
            <a:endParaRPr lang="en-IN" sz="1600" b="1" dirty="0" smtClean="0">
              <a:effectLst>
                <a:outerShdw blurRad="38100" dist="38100" dir="2700000" algn="tl">
                  <a:srgbClr val="000000">
                    <a:alpha val="43137"/>
                  </a:srgbClr>
                </a:outerShdw>
              </a:effectLst>
            </a:endParaRPr>
          </a:p>
          <a:p>
            <a:pPr marL="0" indent="0" algn="just">
              <a:buNone/>
            </a:pPr>
            <a:r>
              <a:rPr lang="en-IN" b="1" dirty="0" smtClean="0">
                <a:effectLst>
                  <a:outerShdw blurRad="38100" dist="38100" dir="2700000" algn="tl">
                    <a:srgbClr val="000000">
                      <a:alpha val="43137"/>
                    </a:srgbClr>
                  </a:outerShdw>
                </a:effectLst>
              </a:rPr>
              <a:t>  Example of wireless communication:</a:t>
            </a:r>
            <a:endParaRPr lang="en-IN" b="1" dirty="0">
              <a:effectLst>
                <a:outerShdw blurRad="38100" dist="38100" dir="2700000" algn="tl">
                  <a:srgbClr val="000000">
                    <a:alpha val="43137"/>
                  </a:srgbClr>
                </a:outerShdw>
              </a:effectLst>
            </a:endParaRPr>
          </a:p>
          <a:p>
            <a:pPr marL="0" indent="0" algn="just">
              <a:buFont typeface="Wingdings" pitchFamily="2" charset="2"/>
              <a:buChar char="ü"/>
            </a:pPr>
            <a:r>
              <a:rPr lang="en-IN" b="1" dirty="0" smtClean="0">
                <a:effectLst>
                  <a:outerShdw blurRad="38100" dist="38100" dir="2700000" algn="tl">
                    <a:srgbClr val="000000">
                      <a:alpha val="43137"/>
                    </a:srgbClr>
                  </a:outerShdw>
                </a:effectLst>
              </a:rPr>
              <a:t>      RADIO WAVE ,</a:t>
            </a:r>
          </a:p>
          <a:p>
            <a:pPr marL="0" indent="0" algn="just">
              <a:buFont typeface="Wingdings" pitchFamily="2" charset="2"/>
              <a:buChar char="ü"/>
            </a:pPr>
            <a:r>
              <a:rPr lang="en-IN" b="1" dirty="0" smtClean="0">
                <a:effectLst>
                  <a:outerShdw blurRad="38100" dist="38100" dir="2700000" algn="tl">
                    <a:srgbClr val="000000">
                      <a:alpha val="43137"/>
                    </a:srgbClr>
                  </a:outerShdw>
                </a:effectLst>
              </a:rPr>
              <a:t>	MICRO  WAVE,</a:t>
            </a:r>
          </a:p>
          <a:p>
            <a:pPr marL="0" indent="0" algn="just">
              <a:buFont typeface="Wingdings" pitchFamily="2" charset="2"/>
              <a:buChar char="ü"/>
            </a:pPr>
            <a:r>
              <a:rPr lang="en-IN" b="1" dirty="0" smtClean="0">
                <a:effectLst>
                  <a:outerShdw blurRad="38100" dist="38100" dir="2700000" algn="tl">
                    <a:srgbClr val="000000">
                      <a:alpha val="43137"/>
                    </a:srgbClr>
                  </a:outerShdw>
                </a:effectLst>
              </a:rPr>
              <a:t> 	SATELLITE etc.,</a:t>
            </a:r>
            <a:endParaRPr lang="en-IN" b="1" dirty="0">
              <a:effectLst>
                <a:outerShdw blurRad="38100" dist="38100" dir="2700000" algn="tl">
                  <a:srgbClr val="000000">
                    <a:alpha val="43137"/>
                  </a:srgbClr>
                </a:outerShdw>
              </a:effectLst>
            </a:endParaRPr>
          </a:p>
        </p:txBody>
      </p:sp>
      <p:sp>
        <p:nvSpPr>
          <p:cNvPr id="5" name="Title 1"/>
          <p:cNvSpPr txBox="1">
            <a:spLocks/>
          </p:cNvSpPr>
          <p:nvPr/>
        </p:nvSpPr>
        <p:spPr>
          <a:xfrm>
            <a:off x="214346" y="285728"/>
            <a:ext cx="8715372" cy="836712"/>
          </a:xfrm>
          <a:prstGeom prst="rect">
            <a:avLst/>
          </a:prstGeom>
        </p:spPr>
        <p:style>
          <a:lnRef idx="3">
            <a:schemeClr val="lt1"/>
          </a:lnRef>
          <a:fillRef idx="1">
            <a:schemeClr val="accent5"/>
          </a:fillRef>
          <a:effectRef idx="1">
            <a:schemeClr val="accent5"/>
          </a:effectRef>
          <a:fontRef idx="minor">
            <a:schemeClr val="lt1"/>
          </a:fontRef>
        </p:style>
        <p:txBody>
          <a:bodyPr vert="horz" lIns="91440" tIns="45720" rIns="91440" bIns="45720" rtlCol="0" anchor="ctr">
            <a:noAutofit/>
          </a:bodyPr>
          <a:lstStyle/>
          <a:p>
            <a:r>
              <a:rPr lang="en-IN" sz="2800" b="1" dirty="0">
                <a:effectLst>
                  <a:outerShdw blurRad="38100" dist="38100" dir="2700000" algn="tl">
                    <a:srgbClr val="000000">
                      <a:alpha val="43137"/>
                    </a:srgbClr>
                  </a:outerShdw>
                </a:effectLst>
              </a:rPr>
              <a:t>2</a:t>
            </a:r>
            <a:r>
              <a:rPr lang="en-IN" sz="2800" b="1" dirty="0" smtClean="0">
                <a:effectLst>
                  <a:outerShdw blurRad="38100" dist="38100" dir="2700000" algn="tl">
                    <a:srgbClr val="000000">
                      <a:alpha val="43137"/>
                    </a:srgbClr>
                  </a:outerShdw>
                </a:effectLst>
              </a:rPr>
              <a:t>. WIRELESS OR UNGUIDED COMMUNICATION CHANNEL</a:t>
            </a:r>
            <a:endParaRPr lang="en-IN" sz="2800" dirty="0">
              <a:effectLst>
                <a:outerShdw blurRad="38100" dist="38100" dir="2700000" algn="tl">
                  <a:srgbClr val="000000">
                    <a:alpha val="43137"/>
                  </a:srgbClr>
                </a:outerShdw>
              </a:effectLst>
            </a:endParaRPr>
          </a:p>
        </p:txBody>
      </p:sp>
    </p:spTree>
    <p:extLst>
      <p:ext uri="{BB962C8B-B14F-4D97-AF65-F5344CB8AC3E}">
        <p14:creationId xmlns="" xmlns:p14="http://schemas.microsoft.com/office/powerpoint/2010/main" val="3813990939"/>
      </p:ext>
    </p:extLst>
  </p:cSld>
  <p:clrMapOvr>
    <a:masterClrMapping/>
  </p:clrMapOvr>
  <p:transition spd="med"/>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928662" y="2714620"/>
            <a:ext cx="7358114" cy="836712"/>
          </a:xfrm>
          <a:prstGeom prst="rect">
            <a:avLst/>
          </a:prstGeom>
        </p:spPr>
        <p:style>
          <a:lnRef idx="3">
            <a:schemeClr val="lt1"/>
          </a:lnRef>
          <a:fillRef idx="1">
            <a:schemeClr val="accent2"/>
          </a:fillRef>
          <a:effectRef idx="1">
            <a:schemeClr val="accent2"/>
          </a:effectRef>
          <a:fontRef idx="minor">
            <a:schemeClr val="lt1"/>
          </a:fontRef>
        </p:style>
        <p:txBody>
          <a:bodyPr rtlCol="0" anchor="ctr"/>
          <a:lstStyle/>
          <a:p>
            <a:pPr algn="ctr"/>
            <a:r>
              <a:rPr lang="en-IN" sz="3200" b="1" dirty="0" smtClean="0">
                <a:effectLst>
                  <a:outerShdw blurRad="38100" dist="38100" dir="2700000" algn="tl">
                    <a:srgbClr val="000000">
                      <a:alpha val="43137"/>
                    </a:srgbClr>
                  </a:outerShdw>
                </a:effectLst>
              </a:rPr>
              <a:t>TYPES OF NETWORK</a:t>
            </a:r>
            <a:endParaRPr lang="en-IN" sz="3200" b="1" dirty="0">
              <a:effectLst>
                <a:outerShdw blurRad="38100" dist="38100" dir="2700000" algn="tl">
                  <a:srgbClr val="000000">
                    <a:alpha val="43137"/>
                  </a:srgbClr>
                </a:outerShdw>
              </a:effectLst>
            </a:endParaRPr>
          </a:p>
        </p:txBody>
      </p:sp>
    </p:spTree>
    <p:extLst>
      <p:ext uri="{BB962C8B-B14F-4D97-AF65-F5344CB8AC3E}">
        <p14:creationId xmlns="" xmlns:p14="http://schemas.microsoft.com/office/powerpoint/2010/main" val="794011746"/>
      </p:ext>
    </p:extLst>
  </p:cSld>
  <p:clrMapOvr>
    <a:masterClrMapping/>
  </p:clrMapOvr>
  <p:transition spd="med"/>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714348" y="3071810"/>
            <a:ext cx="7786742" cy="864096"/>
          </a:xfrm>
        </p:spPr>
        <p:style>
          <a:lnRef idx="3">
            <a:schemeClr val="lt1"/>
          </a:lnRef>
          <a:fillRef idx="1">
            <a:schemeClr val="accent6"/>
          </a:fillRef>
          <a:effectRef idx="1">
            <a:schemeClr val="accent6"/>
          </a:effectRef>
          <a:fontRef idx="minor">
            <a:schemeClr val="lt1"/>
          </a:fontRef>
        </p:style>
        <p:txBody>
          <a:bodyPr>
            <a:normAutofit/>
          </a:bodyPr>
          <a:lstStyle/>
          <a:p>
            <a:pPr marL="514350" indent="-514350" algn="ctr"/>
            <a:r>
              <a:rPr lang="en-IN" b="1" dirty="0" smtClean="0">
                <a:solidFill>
                  <a:schemeClr val="bg1"/>
                </a:solidFill>
                <a:effectLst>
                  <a:outerShdw blurRad="38100" dist="38100" dir="2700000" algn="tl">
                    <a:srgbClr val="000000">
                      <a:alpha val="43137"/>
                    </a:srgbClr>
                  </a:outerShdw>
                </a:effectLst>
              </a:rPr>
              <a:t>INTRODUCTION</a:t>
            </a:r>
          </a:p>
        </p:txBody>
      </p:sp>
    </p:spTree>
    <p:extLst>
      <p:ext uri="{BB962C8B-B14F-4D97-AF65-F5344CB8AC3E}">
        <p14:creationId xmlns="" xmlns:p14="http://schemas.microsoft.com/office/powerpoint/2010/main" val="1257400427"/>
      </p:ext>
    </p:extLst>
  </p:cSld>
  <p:clrMapOvr>
    <a:masterClrMapping/>
  </p:clrMapOvr>
  <p:transition spd="med"/>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00034" y="1714488"/>
            <a:ext cx="8229600" cy="4056867"/>
          </a:xfrm>
        </p:spPr>
        <p:txBody>
          <a:bodyPr>
            <a:normAutofit/>
          </a:bodyPr>
          <a:lstStyle/>
          <a:p>
            <a:pPr algn="just">
              <a:buNone/>
            </a:pPr>
            <a:r>
              <a:rPr lang="en-IN" b="1" dirty="0" smtClean="0">
                <a:effectLst>
                  <a:outerShdw blurRad="38100" dist="38100" dir="2700000" algn="tl">
                    <a:srgbClr val="000000">
                      <a:alpha val="43137"/>
                    </a:srgbClr>
                  </a:outerShdw>
                </a:effectLst>
              </a:rPr>
              <a:t>		A computer network means a group of </a:t>
            </a:r>
            <a:r>
              <a:rPr lang="en-IN" b="1" dirty="0" smtClean="0">
                <a:solidFill>
                  <a:srgbClr val="FFC000"/>
                </a:solidFill>
                <a:effectLst>
                  <a:outerShdw blurRad="38100" dist="38100" dir="2700000" algn="tl">
                    <a:srgbClr val="000000">
                      <a:alpha val="43137"/>
                    </a:srgbClr>
                  </a:outerShdw>
                </a:effectLst>
              </a:rPr>
              <a:t>‘network’ </a:t>
            </a:r>
            <a:r>
              <a:rPr lang="en-IN" b="1" dirty="0" smtClean="0">
                <a:effectLst>
                  <a:outerShdw blurRad="38100" dist="38100" dir="2700000" algn="tl">
                    <a:srgbClr val="000000">
                      <a:alpha val="43137"/>
                    </a:srgbClr>
                  </a:outerShdw>
                </a:effectLst>
              </a:rPr>
              <a:t>Computers </a:t>
            </a:r>
            <a:r>
              <a:rPr lang="en-IN" b="1" dirty="0" smtClean="0">
                <a:solidFill>
                  <a:srgbClr val="FFC000"/>
                </a:solidFill>
                <a:effectLst>
                  <a:outerShdw blurRad="38100" dist="38100" dir="2700000" algn="tl">
                    <a:srgbClr val="000000">
                      <a:alpha val="43137"/>
                    </a:srgbClr>
                  </a:outerShdw>
                </a:effectLst>
              </a:rPr>
              <a:t> </a:t>
            </a:r>
          </a:p>
          <a:p>
            <a:pPr marL="0" indent="0" algn="just">
              <a:buNone/>
            </a:pPr>
            <a:r>
              <a:rPr lang="en-IN" b="1" dirty="0" smtClean="0">
                <a:effectLst>
                  <a:outerShdw blurRad="38100" dist="38100" dir="2700000" algn="tl">
                    <a:srgbClr val="000000">
                      <a:alpha val="43137"/>
                    </a:srgbClr>
                  </a:outerShdw>
                </a:effectLst>
              </a:rPr>
              <a:t>                           </a:t>
            </a:r>
          </a:p>
          <a:p>
            <a:pPr marL="0" indent="0" algn="just">
              <a:buNone/>
            </a:pPr>
            <a:r>
              <a:rPr lang="en-IN" b="1" dirty="0" smtClean="0">
                <a:effectLst>
                  <a:outerShdw blurRad="38100" dist="38100" dir="2700000" algn="tl">
                    <a:srgbClr val="000000">
                      <a:alpha val="43137"/>
                    </a:srgbClr>
                  </a:outerShdw>
                </a:effectLst>
              </a:rPr>
              <a:t>	A network can mean a small of linked computers to a chain of a few hundred computer of different  types      (</a:t>
            </a:r>
            <a:r>
              <a:rPr lang="en-IN" b="1" dirty="0" err="1" smtClean="0">
                <a:effectLst>
                  <a:outerShdw blurRad="38100" dist="38100" dir="2700000" algn="tl">
                    <a:srgbClr val="000000">
                      <a:alpha val="43137"/>
                    </a:srgbClr>
                  </a:outerShdw>
                </a:effectLst>
              </a:rPr>
              <a:t>eg</a:t>
            </a:r>
            <a:r>
              <a:rPr lang="en-IN" b="1" dirty="0" smtClean="0">
                <a:effectLst>
                  <a:outerShdw blurRad="38100" dist="38100" dir="2700000" algn="tl">
                    <a:srgbClr val="000000">
                      <a:alpha val="43137"/>
                    </a:srgbClr>
                  </a:outerShdw>
                </a:effectLst>
              </a:rPr>
              <a:t> , PCs, minis, mainframes etc ) Spread around the world.</a:t>
            </a:r>
            <a:r>
              <a:rPr lang="en-IN" b="1" dirty="0" smtClean="0">
                <a:solidFill>
                  <a:srgbClr val="FFC000"/>
                </a:solidFill>
                <a:effectLst>
                  <a:outerShdw blurRad="38100" dist="38100" dir="2700000" algn="tl">
                    <a:srgbClr val="000000">
                      <a:alpha val="43137"/>
                    </a:srgbClr>
                  </a:outerShdw>
                </a:effectLst>
              </a:rPr>
              <a:t>                                        </a:t>
            </a:r>
          </a:p>
          <a:p>
            <a:pPr marL="0" indent="0" algn="just">
              <a:buNone/>
            </a:pPr>
            <a:endParaRPr lang="en-IN" b="1" dirty="0" smtClean="0">
              <a:solidFill>
                <a:srgbClr val="FFC000"/>
              </a:solidFill>
              <a:effectLst>
                <a:outerShdw blurRad="38100" dist="38100" dir="2700000" algn="tl">
                  <a:srgbClr val="000000">
                    <a:alpha val="43137"/>
                  </a:srgbClr>
                </a:outerShdw>
              </a:effectLst>
            </a:endParaRPr>
          </a:p>
        </p:txBody>
      </p:sp>
      <p:sp>
        <p:nvSpPr>
          <p:cNvPr id="4" name="Rectangle 3"/>
          <p:cNvSpPr/>
          <p:nvPr/>
        </p:nvSpPr>
        <p:spPr>
          <a:xfrm>
            <a:off x="1000100" y="285728"/>
            <a:ext cx="7358114" cy="836712"/>
          </a:xfrm>
          <a:prstGeom prst="rect">
            <a:avLst/>
          </a:prstGeom>
        </p:spPr>
        <p:style>
          <a:lnRef idx="3">
            <a:schemeClr val="lt1"/>
          </a:lnRef>
          <a:fillRef idx="1">
            <a:schemeClr val="accent2"/>
          </a:fillRef>
          <a:effectRef idx="1">
            <a:schemeClr val="accent2"/>
          </a:effectRef>
          <a:fontRef idx="minor">
            <a:schemeClr val="lt1"/>
          </a:fontRef>
        </p:style>
        <p:txBody>
          <a:bodyPr rtlCol="0" anchor="ctr"/>
          <a:lstStyle/>
          <a:p>
            <a:pPr algn="ctr"/>
            <a:r>
              <a:rPr lang="en-IN" sz="3200" b="1" dirty="0" smtClean="0">
                <a:effectLst>
                  <a:outerShdw blurRad="38100" dist="38100" dir="2700000" algn="tl">
                    <a:srgbClr val="000000">
                      <a:alpha val="43137"/>
                    </a:srgbClr>
                  </a:outerShdw>
                </a:effectLst>
              </a:rPr>
              <a:t>TYPES OF NETWORK</a:t>
            </a:r>
            <a:endParaRPr lang="en-IN" sz="3200" b="1" dirty="0">
              <a:effectLst>
                <a:outerShdw blurRad="38100" dist="38100" dir="2700000" algn="tl">
                  <a:srgbClr val="000000">
                    <a:alpha val="43137"/>
                  </a:srgbClr>
                </a:outerShdw>
              </a:effectLst>
            </a:endParaRPr>
          </a:p>
        </p:txBody>
      </p:sp>
    </p:spTree>
    <p:extLst>
      <p:ext uri="{BB962C8B-B14F-4D97-AF65-F5344CB8AC3E}">
        <p14:creationId xmlns="" xmlns:p14="http://schemas.microsoft.com/office/powerpoint/2010/main" val="794011746"/>
      </p:ext>
    </p:extLst>
  </p:cSld>
  <p:clrMapOvr>
    <a:masterClrMapping/>
  </p:clrMapOvr>
  <p:transition spd="med"/>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1"/>
            <a:ext cx="8229600" cy="1900238"/>
          </a:xfrm>
        </p:spPr>
        <p:txBody>
          <a:bodyPr>
            <a:normAutofit/>
          </a:bodyPr>
          <a:lstStyle/>
          <a:p>
            <a:pPr algn="just">
              <a:buNone/>
            </a:pPr>
            <a:r>
              <a:rPr lang="en-IN" b="1" dirty="0" smtClean="0">
                <a:effectLst>
                  <a:outerShdw blurRad="38100" dist="38100" dir="2700000" algn="tl">
                    <a:srgbClr val="000000">
                      <a:alpha val="43137"/>
                    </a:srgbClr>
                  </a:outerShdw>
                </a:effectLst>
              </a:rPr>
              <a:t>		Based on network span or geographical spread , network can be divided into two types:</a:t>
            </a:r>
            <a:endParaRPr lang="en-IN" b="1" dirty="0" smtClean="0">
              <a:solidFill>
                <a:srgbClr val="FFFF00"/>
              </a:solidFill>
              <a:effectLst>
                <a:outerShdw blurRad="38100" dist="38100" dir="2700000" algn="tl">
                  <a:srgbClr val="000000">
                    <a:alpha val="43137"/>
                  </a:srgbClr>
                </a:outerShdw>
              </a:effectLst>
            </a:endParaRPr>
          </a:p>
        </p:txBody>
      </p:sp>
      <p:sp>
        <p:nvSpPr>
          <p:cNvPr id="4" name="Rectangle 3"/>
          <p:cNvSpPr/>
          <p:nvPr/>
        </p:nvSpPr>
        <p:spPr>
          <a:xfrm>
            <a:off x="214282" y="428604"/>
            <a:ext cx="8715404" cy="908720"/>
          </a:xfrm>
          <a:prstGeom prst="rect">
            <a:avLst/>
          </a:prstGeom>
        </p:spPr>
        <p:style>
          <a:lnRef idx="3">
            <a:schemeClr val="lt1"/>
          </a:lnRef>
          <a:fillRef idx="1">
            <a:schemeClr val="accent6"/>
          </a:fillRef>
          <a:effectRef idx="1">
            <a:schemeClr val="accent6"/>
          </a:effectRef>
          <a:fontRef idx="minor">
            <a:schemeClr val="lt1"/>
          </a:fontRef>
        </p:style>
        <p:txBody>
          <a:bodyPr rtlCol="0" anchor="ctr"/>
          <a:lstStyle/>
          <a:p>
            <a:pPr algn="ctr"/>
            <a:r>
              <a:rPr lang="en-IN" sz="2800" b="1" dirty="0" smtClean="0">
                <a:effectLst>
                  <a:outerShdw blurRad="38100" dist="38100" dir="2700000" algn="tl">
                    <a:srgbClr val="000000">
                      <a:alpha val="43137"/>
                    </a:srgbClr>
                  </a:outerShdw>
                </a:effectLst>
              </a:rPr>
              <a:t>TYPES OF NETWORK BASED ON GEOGRAPHICAL SPREAD</a:t>
            </a:r>
            <a:endParaRPr lang="en-IN" sz="2800" b="1" dirty="0">
              <a:effectLst>
                <a:outerShdw blurRad="38100" dist="38100" dir="2700000" algn="tl">
                  <a:srgbClr val="000000">
                    <a:alpha val="43137"/>
                  </a:srgbClr>
                </a:outerShdw>
              </a:effectLst>
            </a:endParaRPr>
          </a:p>
        </p:txBody>
      </p:sp>
      <p:sp>
        <p:nvSpPr>
          <p:cNvPr id="5" name="Rectangle 4"/>
          <p:cNvSpPr/>
          <p:nvPr/>
        </p:nvSpPr>
        <p:spPr>
          <a:xfrm>
            <a:off x="857224" y="3663288"/>
            <a:ext cx="6572296" cy="908720"/>
          </a:xfrm>
          <a:prstGeom prst="rect">
            <a:avLst/>
          </a:prstGeom>
        </p:spPr>
        <p:style>
          <a:lnRef idx="3">
            <a:schemeClr val="lt1"/>
          </a:lnRef>
          <a:fillRef idx="1">
            <a:schemeClr val="accent5"/>
          </a:fillRef>
          <a:effectRef idx="1">
            <a:schemeClr val="accent5"/>
          </a:effectRef>
          <a:fontRef idx="minor">
            <a:schemeClr val="lt1"/>
          </a:fontRef>
        </p:style>
        <p:txBody>
          <a:bodyPr rtlCol="0" anchor="ctr"/>
          <a:lstStyle/>
          <a:p>
            <a:pPr algn="just"/>
            <a:r>
              <a:rPr lang="en-IN" sz="2800" b="1" dirty="0" smtClean="0">
                <a:effectLst>
                  <a:outerShdw blurRad="38100" dist="38100" dir="2700000" algn="tl">
                    <a:srgbClr val="000000">
                      <a:alpha val="43137"/>
                    </a:srgbClr>
                  </a:outerShdw>
                </a:effectLst>
              </a:rPr>
              <a:t> (I)LAN (LOCAL AREA NETWORK)</a:t>
            </a:r>
            <a:endParaRPr lang="en-IN" sz="2800" b="1" dirty="0">
              <a:effectLst>
                <a:outerShdw blurRad="38100" dist="38100" dir="2700000" algn="tl">
                  <a:srgbClr val="000000">
                    <a:alpha val="43137"/>
                  </a:srgbClr>
                </a:outerShdw>
              </a:effectLst>
            </a:endParaRPr>
          </a:p>
        </p:txBody>
      </p:sp>
      <p:sp>
        <p:nvSpPr>
          <p:cNvPr id="7" name="Rectangle 6"/>
          <p:cNvSpPr/>
          <p:nvPr/>
        </p:nvSpPr>
        <p:spPr>
          <a:xfrm>
            <a:off x="857224" y="5020610"/>
            <a:ext cx="6572296" cy="908720"/>
          </a:xfrm>
          <a:prstGeom prst="rect">
            <a:avLst/>
          </a:prstGeom>
        </p:spPr>
        <p:style>
          <a:lnRef idx="3">
            <a:schemeClr val="lt1"/>
          </a:lnRef>
          <a:fillRef idx="1">
            <a:schemeClr val="accent4"/>
          </a:fillRef>
          <a:effectRef idx="1">
            <a:schemeClr val="accent4"/>
          </a:effectRef>
          <a:fontRef idx="minor">
            <a:schemeClr val="lt1"/>
          </a:fontRef>
        </p:style>
        <p:txBody>
          <a:bodyPr rtlCol="0" anchor="ctr"/>
          <a:lstStyle/>
          <a:p>
            <a:pPr algn="just"/>
            <a:r>
              <a:rPr lang="en-IN" sz="2800" b="1" dirty="0" smtClean="0">
                <a:effectLst>
                  <a:outerShdw blurRad="38100" dist="38100" dir="2700000" algn="tl">
                    <a:srgbClr val="000000">
                      <a:alpha val="43137"/>
                    </a:srgbClr>
                  </a:outerShdw>
                </a:effectLst>
              </a:rPr>
              <a:t>(II)WAN(WIDE AREA NETWORK)</a:t>
            </a:r>
            <a:endParaRPr lang="en-IN" sz="2800" b="1" dirty="0">
              <a:effectLst>
                <a:outerShdw blurRad="38100" dist="38100" dir="2700000" algn="tl">
                  <a:srgbClr val="000000">
                    <a:alpha val="43137"/>
                  </a:srgbClr>
                </a:outerShdw>
              </a:effectLst>
            </a:endParaRPr>
          </a:p>
        </p:txBody>
      </p:sp>
    </p:spTree>
    <p:extLst>
      <p:ext uri="{BB962C8B-B14F-4D97-AF65-F5344CB8AC3E}">
        <p14:creationId xmlns="" xmlns:p14="http://schemas.microsoft.com/office/powerpoint/2010/main" val="2733027446"/>
      </p:ext>
    </p:extLst>
  </p:cSld>
  <p:clrMapOvr>
    <a:masterClrMapping/>
  </p:clrMapOvr>
  <p:transition spd="med"/>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928662" y="3214686"/>
            <a:ext cx="7286676" cy="785794"/>
          </a:xfrm>
          <a:prstGeom prst="rect">
            <a:avLst/>
          </a:prstGeom>
        </p:spPr>
        <p:style>
          <a:lnRef idx="3">
            <a:schemeClr val="lt1"/>
          </a:lnRef>
          <a:fillRef idx="1">
            <a:schemeClr val="accent3"/>
          </a:fillRef>
          <a:effectRef idx="1">
            <a:schemeClr val="accent3"/>
          </a:effectRef>
          <a:fontRef idx="minor">
            <a:schemeClr val="lt1"/>
          </a:fontRef>
        </p:style>
        <p:txBody>
          <a:bodyPr rtlCol="0" anchor="ctr"/>
          <a:lstStyle/>
          <a:p>
            <a:pPr algn="ctr"/>
            <a:r>
              <a:rPr lang="en-IN" sz="3200" b="1" dirty="0" smtClean="0">
                <a:effectLst>
                  <a:outerShdw blurRad="38100" dist="38100" dir="2700000" algn="tl">
                    <a:srgbClr val="000000">
                      <a:alpha val="43137"/>
                    </a:srgbClr>
                  </a:outerShdw>
                </a:effectLst>
              </a:rPr>
              <a:t>LAN(LOCAL AREA NETWORK)</a:t>
            </a:r>
            <a:endParaRPr lang="en-IN" sz="3200" b="1" dirty="0">
              <a:effectLst>
                <a:outerShdw blurRad="38100" dist="38100" dir="2700000" algn="tl">
                  <a:srgbClr val="000000">
                    <a:alpha val="43137"/>
                  </a:srgbClr>
                </a:outerShdw>
              </a:effectLst>
            </a:endParaRPr>
          </a:p>
        </p:txBody>
      </p:sp>
      <p:sp>
        <p:nvSpPr>
          <p:cNvPr id="6" name="Rectangle 5"/>
          <p:cNvSpPr/>
          <p:nvPr/>
        </p:nvSpPr>
        <p:spPr>
          <a:xfrm>
            <a:off x="285720" y="1785926"/>
            <a:ext cx="8715404" cy="908720"/>
          </a:xfrm>
          <a:prstGeom prst="rect">
            <a:avLst/>
          </a:prstGeom>
        </p:spPr>
        <p:style>
          <a:lnRef idx="3">
            <a:schemeClr val="lt1"/>
          </a:lnRef>
          <a:fillRef idx="1">
            <a:schemeClr val="accent6"/>
          </a:fillRef>
          <a:effectRef idx="1">
            <a:schemeClr val="accent6"/>
          </a:effectRef>
          <a:fontRef idx="minor">
            <a:schemeClr val="lt1"/>
          </a:fontRef>
        </p:style>
        <p:txBody>
          <a:bodyPr rtlCol="0" anchor="ctr"/>
          <a:lstStyle/>
          <a:p>
            <a:pPr algn="ctr"/>
            <a:r>
              <a:rPr lang="en-IN" sz="2800" b="1" dirty="0" smtClean="0">
                <a:effectLst>
                  <a:outerShdw blurRad="38100" dist="38100" dir="2700000" algn="tl">
                    <a:srgbClr val="000000">
                      <a:alpha val="43137"/>
                    </a:srgbClr>
                  </a:outerShdw>
                </a:effectLst>
              </a:rPr>
              <a:t>TYPES OF NETWORK BASED ON GEOGRAPHICAL SPREAD</a:t>
            </a:r>
            <a:endParaRPr lang="en-IN" sz="2800" b="1" dirty="0">
              <a:effectLst>
                <a:outerShdw blurRad="38100" dist="38100" dir="2700000" algn="tl">
                  <a:srgbClr val="000000">
                    <a:alpha val="43137"/>
                  </a:srgbClr>
                </a:outerShdw>
              </a:effectLst>
            </a:endParaRPr>
          </a:p>
        </p:txBody>
      </p:sp>
    </p:spTree>
    <p:extLst>
      <p:ext uri="{BB962C8B-B14F-4D97-AF65-F5344CB8AC3E}">
        <p14:creationId xmlns="" xmlns:p14="http://schemas.microsoft.com/office/powerpoint/2010/main" val="2479810690"/>
      </p:ext>
    </p:extLst>
  </p:cSld>
  <p:clrMapOvr>
    <a:masterClrMapping/>
  </p:clrMapOvr>
  <p:transition spd="med"/>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28596" y="1571612"/>
            <a:ext cx="8229600" cy="5143512"/>
          </a:xfrm>
        </p:spPr>
        <p:txBody>
          <a:bodyPr>
            <a:noAutofit/>
          </a:bodyPr>
          <a:lstStyle/>
          <a:p>
            <a:pPr marL="0" indent="0" algn="just">
              <a:buNone/>
            </a:pPr>
            <a:r>
              <a:rPr lang="en-IN" b="1" dirty="0" smtClean="0">
                <a:effectLst>
                  <a:outerShdw blurRad="38100" dist="38100" dir="2700000" algn="tl">
                    <a:srgbClr val="000000">
                      <a:alpha val="43137"/>
                    </a:srgbClr>
                  </a:outerShdw>
                </a:effectLst>
              </a:rPr>
              <a:t> 	Small computer network that are confined to a      localised are a  ( </a:t>
            </a:r>
            <a:r>
              <a:rPr lang="en-IN" b="1" dirty="0" err="1" smtClean="0">
                <a:effectLst>
                  <a:outerShdw blurRad="38100" dist="38100" dir="2700000" algn="tl">
                    <a:srgbClr val="000000">
                      <a:alpha val="43137"/>
                    </a:srgbClr>
                  </a:outerShdw>
                </a:effectLst>
              </a:rPr>
              <a:t>eg</a:t>
            </a:r>
            <a:r>
              <a:rPr lang="en-IN" b="1" dirty="0" smtClean="0">
                <a:effectLst>
                  <a:outerShdw blurRad="38100" dist="38100" dir="2700000" algn="tl">
                    <a:srgbClr val="000000">
                      <a:alpha val="43137"/>
                    </a:srgbClr>
                  </a:outerShdw>
                </a:effectLst>
              </a:rPr>
              <a:t> ; an office , a building or a factory)  are known as LAN’s.</a:t>
            </a:r>
          </a:p>
          <a:p>
            <a:pPr marL="0" indent="0" algn="just">
              <a:buNone/>
            </a:pPr>
            <a:r>
              <a:rPr lang="en-IN" b="1" dirty="0" smtClean="0">
                <a:effectLst>
                  <a:outerShdw blurRad="38100" dist="38100" dir="2700000" algn="tl">
                    <a:srgbClr val="000000">
                      <a:alpha val="43137"/>
                    </a:srgbClr>
                  </a:outerShdw>
                </a:effectLst>
              </a:rPr>
              <a:t>The key purpose of LAN is to serve its users in resource sharing .</a:t>
            </a:r>
          </a:p>
          <a:p>
            <a:pPr marL="0" indent="0" algn="just">
              <a:buNone/>
            </a:pPr>
            <a:r>
              <a:rPr lang="en-IN" b="1" dirty="0" smtClean="0">
                <a:effectLst>
                  <a:outerShdw blurRad="38100" dist="38100" dir="2700000" algn="tl">
                    <a:srgbClr val="000000">
                      <a:alpha val="43137"/>
                    </a:srgbClr>
                  </a:outerShdw>
                </a:effectLst>
              </a:rPr>
              <a:t>The hardware as well as software resources are shared through LAN’s.</a:t>
            </a:r>
          </a:p>
          <a:p>
            <a:pPr marL="0" indent="0" algn="just">
              <a:buNone/>
            </a:pPr>
            <a:r>
              <a:rPr lang="en-IN" b="1" dirty="0" smtClean="0">
                <a:effectLst>
                  <a:outerShdw blurRad="38100" dist="38100" dir="2700000" algn="tl">
                    <a:srgbClr val="000000">
                      <a:alpha val="43137"/>
                    </a:srgbClr>
                  </a:outerShdw>
                </a:effectLst>
              </a:rPr>
              <a:t>LAN users can share data , information , programs , printers , modems ,etc., </a:t>
            </a:r>
            <a:endParaRPr lang="en-IN" b="1" dirty="0">
              <a:effectLst>
                <a:outerShdw blurRad="38100" dist="38100" dir="2700000" algn="tl">
                  <a:srgbClr val="000000">
                    <a:alpha val="43137"/>
                  </a:srgbClr>
                </a:outerShdw>
              </a:effectLst>
            </a:endParaRPr>
          </a:p>
        </p:txBody>
      </p:sp>
      <p:sp>
        <p:nvSpPr>
          <p:cNvPr id="4" name="Rectangle 3"/>
          <p:cNvSpPr/>
          <p:nvPr/>
        </p:nvSpPr>
        <p:spPr>
          <a:xfrm>
            <a:off x="785786" y="500042"/>
            <a:ext cx="7286676" cy="785794"/>
          </a:xfrm>
          <a:prstGeom prst="rect">
            <a:avLst/>
          </a:prstGeom>
        </p:spPr>
        <p:style>
          <a:lnRef idx="3">
            <a:schemeClr val="lt1"/>
          </a:lnRef>
          <a:fillRef idx="1">
            <a:schemeClr val="accent3"/>
          </a:fillRef>
          <a:effectRef idx="1">
            <a:schemeClr val="accent3"/>
          </a:effectRef>
          <a:fontRef idx="minor">
            <a:schemeClr val="lt1"/>
          </a:fontRef>
        </p:style>
        <p:txBody>
          <a:bodyPr rtlCol="0" anchor="ctr"/>
          <a:lstStyle/>
          <a:p>
            <a:pPr algn="ctr"/>
            <a:r>
              <a:rPr lang="en-IN" sz="3200" b="1" dirty="0" smtClean="0">
                <a:effectLst>
                  <a:outerShdw blurRad="38100" dist="38100" dir="2700000" algn="tl">
                    <a:srgbClr val="000000">
                      <a:alpha val="43137"/>
                    </a:srgbClr>
                  </a:outerShdw>
                </a:effectLst>
              </a:rPr>
              <a:t>LAN (LOCAL AREA NETWORK)</a:t>
            </a:r>
            <a:endParaRPr lang="en-IN" sz="3200" b="1" dirty="0">
              <a:effectLst>
                <a:outerShdw blurRad="38100" dist="38100" dir="2700000" algn="tl">
                  <a:srgbClr val="000000">
                    <a:alpha val="43137"/>
                  </a:srgbClr>
                </a:outerShdw>
              </a:effectLst>
            </a:endParaRPr>
          </a:p>
        </p:txBody>
      </p:sp>
    </p:spTree>
    <p:extLst>
      <p:ext uri="{BB962C8B-B14F-4D97-AF65-F5344CB8AC3E}">
        <p14:creationId xmlns="" xmlns:p14="http://schemas.microsoft.com/office/powerpoint/2010/main" val="2479810690"/>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857224" y="3071810"/>
            <a:ext cx="7858180" cy="836712"/>
          </a:xfrm>
          <a:prstGeom prst="rect">
            <a:avLst/>
          </a:prstGeom>
        </p:spPr>
        <p:style>
          <a:lnRef idx="3">
            <a:schemeClr val="lt1"/>
          </a:lnRef>
          <a:fillRef idx="1">
            <a:schemeClr val="accent2"/>
          </a:fillRef>
          <a:effectRef idx="1">
            <a:schemeClr val="accent2"/>
          </a:effectRef>
          <a:fontRef idx="minor">
            <a:schemeClr val="lt1"/>
          </a:fontRef>
        </p:style>
        <p:txBody>
          <a:bodyPr rtlCol="0" anchor="ctr"/>
          <a:lstStyle/>
          <a:p>
            <a:pPr algn="ctr"/>
            <a:r>
              <a:rPr lang="en-IN" sz="3200" b="1" dirty="0" smtClean="0">
                <a:effectLst>
                  <a:outerShdw blurRad="38100" dist="38100" dir="2700000" algn="tl">
                    <a:srgbClr val="000000">
                      <a:alpha val="43137"/>
                    </a:srgbClr>
                  </a:outerShdw>
                </a:effectLst>
              </a:rPr>
              <a:t>WAN (WIDE AREA NETWORK)</a:t>
            </a:r>
            <a:endParaRPr lang="en-IN" sz="3200" b="1" dirty="0">
              <a:effectLst>
                <a:outerShdw blurRad="38100" dist="38100" dir="2700000" algn="tl">
                  <a:srgbClr val="000000">
                    <a:alpha val="43137"/>
                  </a:srgbClr>
                </a:outerShdw>
              </a:effectLst>
            </a:endParaRPr>
          </a:p>
        </p:txBody>
      </p:sp>
      <p:sp>
        <p:nvSpPr>
          <p:cNvPr id="6" name="Rectangle 5"/>
          <p:cNvSpPr/>
          <p:nvPr/>
        </p:nvSpPr>
        <p:spPr>
          <a:xfrm>
            <a:off x="285720" y="1785926"/>
            <a:ext cx="8715404" cy="908720"/>
          </a:xfrm>
          <a:prstGeom prst="rect">
            <a:avLst/>
          </a:prstGeom>
        </p:spPr>
        <p:style>
          <a:lnRef idx="3">
            <a:schemeClr val="lt1"/>
          </a:lnRef>
          <a:fillRef idx="1">
            <a:schemeClr val="accent6"/>
          </a:fillRef>
          <a:effectRef idx="1">
            <a:schemeClr val="accent6"/>
          </a:effectRef>
          <a:fontRef idx="minor">
            <a:schemeClr val="lt1"/>
          </a:fontRef>
        </p:style>
        <p:txBody>
          <a:bodyPr rtlCol="0" anchor="ctr"/>
          <a:lstStyle/>
          <a:p>
            <a:pPr algn="ctr"/>
            <a:r>
              <a:rPr lang="en-IN" sz="2800" b="1" dirty="0" smtClean="0">
                <a:effectLst>
                  <a:outerShdw blurRad="38100" dist="38100" dir="2700000" algn="tl">
                    <a:srgbClr val="000000">
                      <a:alpha val="43137"/>
                    </a:srgbClr>
                  </a:outerShdw>
                </a:effectLst>
              </a:rPr>
              <a:t>TYPES OF NETWORK BASED ON GEOGRAPHICAL SPREAD</a:t>
            </a:r>
            <a:endParaRPr lang="en-IN" sz="2800" b="1" dirty="0">
              <a:effectLst>
                <a:outerShdw blurRad="38100" dist="38100" dir="2700000" algn="tl">
                  <a:srgbClr val="000000">
                    <a:alpha val="43137"/>
                  </a:srgbClr>
                </a:outerShdw>
              </a:effectLst>
            </a:endParaRPr>
          </a:p>
        </p:txBody>
      </p:sp>
    </p:spTree>
    <p:extLst>
      <p:ext uri="{BB962C8B-B14F-4D97-AF65-F5344CB8AC3E}">
        <p14:creationId xmlns="" xmlns:p14="http://schemas.microsoft.com/office/powerpoint/2010/main" val="2534548239"/>
      </p:ext>
    </p:extLst>
  </p:cSld>
  <p:clrMapOvr>
    <a:masterClrMapping/>
  </p:clrMapOvr>
  <p:transition spd="med"/>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85720" y="1643050"/>
            <a:ext cx="8501122" cy="4786346"/>
          </a:xfrm>
        </p:spPr>
        <p:txBody>
          <a:bodyPr>
            <a:noAutofit/>
          </a:bodyPr>
          <a:lstStyle/>
          <a:p>
            <a:pPr marL="0" indent="0" algn="just">
              <a:buNone/>
            </a:pPr>
            <a:r>
              <a:rPr lang="en-IN" sz="2800" b="1" dirty="0" smtClean="0">
                <a:effectLst>
                  <a:outerShdw blurRad="38100" dist="38100" dir="2700000" algn="tl">
                    <a:srgbClr val="000000">
                      <a:alpha val="43137"/>
                    </a:srgbClr>
                  </a:outerShdw>
                </a:effectLst>
              </a:rPr>
              <a:t>	The network spread across countries (or) on a very big geographical area are known as WAN‘s.</a:t>
            </a:r>
          </a:p>
          <a:p>
            <a:pPr marL="0" indent="0" algn="just">
              <a:buNone/>
            </a:pPr>
            <a:r>
              <a:rPr lang="en-IN" sz="2800" b="1" dirty="0" smtClean="0">
                <a:effectLst>
                  <a:outerShdw blurRad="38100" dist="38100" dir="2700000" algn="tl">
                    <a:srgbClr val="000000">
                      <a:alpha val="43137"/>
                    </a:srgbClr>
                  </a:outerShdw>
                </a:effectLst>
              </a:rPr>
              <a:t>It is a group of computers that are separated by a large distance and tied together .</a:t>
            </a:r>
          </a:p>
          <a:p>
            <a:pPr marL="0" indent="0" algn="just">
              <a:buNone/>
            </a:pPr>
            <a:r>
              <a:rPr lang="en-IN" sz="2800" b="1" dirty="0" smtClean="0">
                <a:effectLst>
                  <a:outerShdw blurRad="38100" dist="38100" dir="2700000" algn="tl">
                    <a:srgbClr val="000000">
                      <a:alpha val="43137"/>
                    </a:srgbClr>
                  </a:outerShdw>
                </a:effectLst>
              </a:rPr>
              <a:t>It can be a group of LAN’s that are separated across several locations and connected together to look like one big LAN.</a:t>
            </a:r>
          </a:p>
          <a:p>
            <a:pPr marL="0" indent="0" algn="just">
              <a:buNone/>
            </a:pPr>
            <a:r>
              <a:rPr lang="en-IN" sz="2800" b="1" dirty="0" smtClean="0">
                <a:effectLst>
                  <a:outerShdw blurRad="38100" dist="38100" dir="2700000" algn="tl">
                    <a:srgbClr val="000000">
                      <a:alpha val="43137"/>
                    </a:srgbClr>
                  </a:outerShdw>
                </a:effectLst>
              </a:rPr>
              <a:t>Computers are connected to a wide area network are often connected through public networks such as telephone systems .</a:t>
            </a:r>
            <a:endParaRPr lang="en-IN" sz="2800" b="1" dirty="0">
              <a:effectLst>
                <a:outerShdw blurRad="38100" dist="38100" dir="2700000" algn="tl">
                  <a:srgbClr val="000000">
                    <a:alpha val="43137"/>
                  </a:srgbClr>
                </a:outerShdw>
              </a:effectLst>
            </a:endParaRPr>
          </a:p>
        </p:txBody>
      </p:sp>
      <p:sp>
        <p:nvSpPr>
          <p:cNvPr id="4" name="Rectangle 3"/>
          <p:cNvSpPr/>
          <p:nvPr/>
        </p:nvSpPr>
        <p:spPr>
          <a:xfrm>
            <a:off x="714348" y="285728"/>
            <a:ext cx="7858180" cy="836712"/>
          </a:xfrm>
          <a:prstGeom prst="rect">
            <a:avLst/>
          </a:prstGeom>
        </p:spPr>
        <p:style>
          <a:lnRef idx="3">
            <a:schemeClr val="lt1"/>
          </a:lnRef>
          <a:fillRef idx="1">
            <a:schemeClr val="accent2"/>
          </a:fillRef>
          <a:effectRef idx="1">
            <a:schemeClr val="accent2"/>
          </a:effectRef>
          <a:fontRef idx="minor">
            <a:schemeClr val="lt1"/>
          </a:fontRef>
        </p:style>
        <p:txBody>
          <a:bodyPr rtlCol="0" anchor="ctr"/>
          <a:lstStyle/>
          <a:p>
            <a:pPr algn="ctr"/>
            <a:r>
              <a:rPr lang="en-IN" sz="3200" b="1" dirty="0" smtClean="0">
                <a:effectLst>
                  <a:outerShdw blurRad="38100" dist="38100" dir="2700000" algn="tl">
                    <a:srgbClr val="000000">
                      <a:alpha val="43137"/>
                    </a:srgbClr>
                  </a:outerShdw>
                </a:effectLst>
              </a:rPr>
              <a:t>WAN (WIDE AREA NETWORK)</a:t>
            </a:r>
            <a:endParaRPr lang="en-IN" sz="3200" b="1" dirty="0">
              <a:effectLst>
                <a:outerShdw blurRad="38100" dist="38100" dir="2700000" algn="tl">
                  <a:srgbClr val="000000">
                    <a:alpha val="43137"/>
                  </a:srgbClr>
                </a:outerShdw>
              </a:effectLst>
            </a:endParaRPr>
          </a:p>
        </p:txBody>
      </p:sp>
    </p:spTree>
    <p:extLst>
      <p:ext uri="{BB962C8B-B14F-4D97-AF65-F5344CB8AC3E}">
        <p14:creationId xmlns="" xmlns:p14="http://schemas.microsoft.com/office/powerpoint/2010/main" val="2534548239"/>
      </p:ext>
    </p:extLst>
  </p:cSld>
  <p:clrMapOvr>
    <a:masterClrMapping/>
  </p:clrMapOvr>
  <p:transition spd="med"/>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Program Files (x86)\Microsoft Office\MEDIA\CAGCAT10\j0285750.wmf"/>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292264" y="2152599"/>
            <a:ext cx="1228877" cy="755080"/>
          </a:xfrm>
          <a:prstGeom prst="rect">
            <a:avLst/>
          </a:prstGeom>
          <a:noFill/>
          <a:extLst>
            <a:ext uri="{909E8E84-426E-40DD-AFC4-6F175D3DCCD1}">
              <a14:hiddenFill xmlns="" xmlns:a14="http://schemas.microsoft.com/office/drawing/2010/main">
                <a:solidFill>
                  <a:srgbClr val="FFFFFF"/>
                </a:solidFill>
              </a14:hiddenFill>
            </a:ext>
          </a:extLst>
        </p:spPr>
      </p:pic>
      <p:pic>
        <p:nvPicPr>
          <p:cNvPr id="1027" name="Picture 3" descr="C:\Program Files (x86)\Microsoft Office\MEDIA\CAGCAT10\j0285750.wmf"/>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1732351" y="4673345"/>
            <a:ext cx="1228877" cy="755080"/>
          </a:xfrm>
          <a:prstGeom prst="rect">
            <a:avLst/>
          </a:prstGeom>
          <a:noFill/>
          <a:extLst>
            <a:ext uri="{909E8E84-426E-40DD-AFC4-6F175D3DCCD1}">
              <a14:hiddenFill xmlns="" xmlns:a14="http://schemas.microsoft.com/office/drawing/2010/main">
                <a:solidFill>
                  <a:srgbClr val="FFFFFF"/>
                </a:solidFill>
              </a14:hiddenFill>
            </a:ext>
          </a:extLst>
        </p:spPr>
      </p:pic>
      <p:pic>
        <p:nvPicPr>
          <p:cNvPr id="1028" name="Picture 4" descr="C:\Program Files (x86)\Microsoft Office\MEDIA\CAGCAT10\j0285750.wmf"/>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3273594" y="2209664"/>
            <a:ext cx="1228877" cy="755080"/>
          </a:xfrm>
          <a:prstGeom prst="rect">
            <a:avLst/>
          </a:prstGeom>
          <a:noFill/>
          <a:extLst>
            <a:ext uri="{909E8E84-426E-40DD-AFC4-6F175D3DCCD1}">
              <a14:hiddenFill xmlns="" xmlns:a14="http://schemas.microsoft.com/office/drawing/2010/main">
                <a:solidFill>
                  <a:srgbClr val="FFFFFF"/>
                </a:solidFill>
              </a14:hiddenFill>
            </a:ext>
          </a:extLst>
        </p:spPr>
      </p:pic>
      <p:cxnSp>
        <p:nvCxnSpPr>
          <p:cNvPr id="10" name="Straight Connector 9"/>
          <p:cNvCxnSpPr>
            <a:stCxn id="1026" idx="2"/>
            <a:endCxn id="1027" idx="1"/>
          </p:cNvCxnSpPr>
          <p:nvPr/>
        </p:nvCxnSpPr>
        <p:spPr>
          <a:xfrm>
            <a:off x="906703" y="2907679"/>
            <a:ext cx="825648" cy="2143206"/>
          </a:xfrm>
          <a:prstGeom prst="line">
            <a:avLst/>
          </a:prstGeom>
        </p:spPr>
        <p:style>
          <a:lnRef idx="3">
            <a:schemeClr val="dk1"/>
          </a:lnRef>
          <a:fillRef idx="0">
            <a:schemeClr val="dk1"/>
          </a:fillRef>
          <a:effectRef idx="2">
            <a:schemeClr val="dk1"/>
          </a:effectRef>
          <a:fontRef idx="minor">
            <a:schemeClr val="tx1"/>
          </a:fontRef>
        </p:style>
      </p:cxnSp>
      <p:cxnSp>
        <p:nvCxnSpPr>
          <p:cNvPr id="12" name="Straight Connector 11"/>
          <p:cNvCxnSpPr>
            <a:stCxn id="1028" idx="2"/>
            <a:endCxn id="1027" idx="3"/>
          </p:cNvCxnSpPr>
          <p:nvPr/>
        </p:nvCxnSpPr>
        <p:spPr>
          <a:xfrm flipH="1">
            <a:off x="2961228" y="2964744"/>
            <a:ext cx="926805" cy="2086141"/>
          </a:xfrm>
          <a:prstGeom prst="line">
            <a:avLst/>
          </a:prstGeom>
        </p:spPr>
        <p:style>
          <a:lnRef idx="3">
            <a:schemeClr val="dk1"/>
          </a:lnRef>
          <a:fillRef idx="0">
            <a:schemeClr val="dk1"/>
          </a:fillRef>
          <a:effectRef idx="2">
            <a:schemeClr val="dk1"/>
          </a:effectRef>
          <a:fontRef idx="minor">
            <a:schemeClr val="tx1"/>
          </a:fontRef>
        </p:style>
      </p:cxnSp>
      <p:cxnSp>
        <p:nvCxnSpPr>
          <p:cNvPr id="15" name="Straight Connector 14"/>
          <p:cNvCxnSpPr>
            <a:stCxn id="1026" idx="3"/>
            <a:endCxn id="1028" idx="1"/>
          </p:cNvCxnSpPr>
          <p:nvPr/>
        </p:nvCxnSpPr>
        <p:spPr>
          <a:xfrm>
            <a:off x="1521141" y="2530139"/>
            <a:ext cx="1752453" cy="57065"/>
          </a:xfrm>
          <a:prstGeom prst="line">
            <a:avLst/>
          </a:prstGeom>
        </p:spPr>
        <p:style>
          <a:lnRef idx="3">
            <a:schemeClr val="dk1"/>
          </a:lnRef>
          <a:fillRef idx="0">
            <a:schemeClr val="dk1"/>
          </a:fillRef>
          <a:effectRef idx="2">
            <a:schemeClr val="dk1"/>
          </a:effectRef>
          <a:fontRef idx="minor">
            <a:schemeClr val="tx1"/>
          </a:fontRef>
        </p:style>
      </p:cxnSp>
      <p:sp>
        <p:nvSpPr>
          <p:cNvPr id="19" name="Oval 18"/>
          <p:cNvSpPr/>
          <p:nvPr/>
        </p:nvSpPr>
        <p:spPr>
          <a:xfrm>
            <a:off x="1624413" y="3212976"/>
            <a:ext cx="1579435" cy="792088"/>
          </a:xfrm>
          <a:prstGeom prst="ellipse">
            <a:avLst/>
          </a:prstGeom>
        </p:spPr>
        <p:style>
          <a:lnRef idx="0">
            <a:schemeClr val="accent3"/>
          </a:lnRef>
          <a:fillRef idx="3">
            <a:schemeClr val="accent3"/>
          </a:fillRef>
          <a:effectRef idx="3">
            <a:schemeClr val="accent3"/>
          </a:effectRef>
          <a:fontRef idx="minor">
            <a:schemeClr val="lt1"/>
          </a:fontRef>
        </p:style>
        <p:txBody>
          <a:bodyPr rtlCol="0" anchor="ctr"/>
          <a:lstStyle/>
          <a:p>
            <a:r>
              <a:rPr lang="en-IN" sz="3600" dirty="0" smtClean="0"/>
              <a:t> </a:t>
            </a:r>
            <a:r>
              <a:rPr lang="en-IN" sz="3200" b="1" dirty="0" smtClean="0"/>
              <a:t>LAN</a:t>
            </a:r>
            <a:endParaRPr lang="en-IN" sz="3200" b="1" dirty="0"/>
          </a:p>
        </p:txBody>
      </p:sp>
      <p:cxnSp>
        <p:nvCxnSpPr>
          <p:cNvPr id="21" name="Straight Connector 20"/>
          <p:cNvCxnSpPr/>
          <p:nvPr/>
        </p:nvCxnSpPr>
        <p:spPr>
          <a:xfrm>
            <a:off x="4716016" y="0"/>
            <a:ext cx="0" cy="6858000"/>
          </a:xfrm>
          <a:prstGeom prst="line">
            <a:avLst/>
          </a:prstGeom>
        </p:spPr>
        <p:style>
          <a:lnRef idx="3">
            <a:schemeClr val="dk1"/>
          </a:lnRef>
          <a:fillRef idx="0">
            <a:schemeClr val="dk1"/>
          </a:fillRef>
          <a:effectRef idx="2">
            <a:schemeClr val="dk1"/>
          </a:effectRef>
          <a:fontRef idx="minor">
            <a:schemeClr val="tx1"/>
          </a:fontRef>
        </p:style>
      </p:cxnSp>
      <p:sp>
        <p:nvSpPr>
          <p:cNvPr id="24" name="Rounded Rectangle 23"/>
          <p:cNvSpPr/>
          <p:nvPr/>
        </p:nvSpPr>
        <p:spPr>
          <a:xfrm>
            <a:off x="1030641" y="152636"/>
            <a:ext cx="2508204" cy="648072"/>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IN" sz="4400" b="1" dirty="0" smtClean="0"/>
              <a:t>LAN</a:t>
            </a:r>
            <a:endParaRPr lang="en-IN" sz="4400" b="1" dirty="0"/>
          </a:p>
        </p:txBody>
      </p:sp>
      <p:pic>
        <p:nvPicPr>
          <p:cNvPr id="1030" name="Picture 6" descr="C:\Program Files (x86)\Microsoft Office\MEDIA\CAGCAT10\j0285750.wmf"/>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7914407" y="4815368"/>
            <a:ext cx="766487" cy="471034"/>
          </a:xfrm>
          <a:prstGeom prst="rect">
            <a:avLst/>
          </a:prstGeom>
          <a:noFill/>
          <a:extLst>
            <a:ext uri="{909E8E84-426E-40DD-AFC4-6F175D3DCCD1}">
              <a14:hiddenFill xmlns="" xmlns:a14="http://schemas.microsoft.com/office/drawing/2010/main">
                <a:solidFill>
                  <a:srgbClr val="FFFFFF"/>
                </a:solidFill>
              </a14:hiddenFill>
            </a:ext>
          </a:extLst>
        </p:spPr>
      </p:pic>
      <p:pic>
        <p:nvPicPr>
          <p:cNvPr id="1031" name="Picture 7" descr="C:\Program Files (x86)\Microsoft Office\MEDIA\CAGCAT10\j0285750.wmf"/>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5292080" y="2188385"/>
            <a:ext cx="837414" cy="514621"/>
          </a:xfrm>
          <a:prstGeom prst="rect">
            <a:avLst/>
          </a:prstGeom>
          <a:noFill/>
          <a:extLst>
            <a:ext uri="{909E8E84-426E-40DD-AFC4-6F175D3DCCD1}">
              <a14:hiddenFill xmlns="" xmlns:a14="http://schemas.microsoft.com/office/drawing/2010/main">
                <a:solidFill>
                  <a:srgbClr val="FFFFFF"/>
                </a:solidFill>
              </a14:hiddenFill>
            </a:ext>
          </a:extLst>
        </p:spPr>
      </p:pic>
      <p:pic>
        <p:nvPicPr>
          <p:cNvPr id="1032" name="Picture 8" descr="C:\Program Files (x86)\Microsoft Office\MEDIA\CAGCAT10\j0285750.wmf"/>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4752069" y="1176618"/>
            <a:ext cx="768098" cy="472024"/>
          </a:xfrm>
          <a:prstGeom prst="rect">
            <a:avLst/>
          </a:prstGeom>
          <a:noFill/>
          <a:extLst>
            <a:ext uri="{909E8E84-426E-40DD-AFC4-6F175D3DCCD1}">
              <a14:hiddenFill xmlns="" xmlns:a14="http://schemas.microsoft.com/office/drawing/2010/main">
                <a:solidFill>
                  <a:srgbClr val="FFFFFF"/>
                </a:solidFill>
              </a14:hiddenFill>
            </a:ext>
          </a:extLst>
        </p:spPr>
      </p:pic>
      <p:pic>
        <p:nvPicPr>
          <p:cNvPr id="1033" name="Picture 9" descr="C:\Program Files (x86)\Microsoft Office\MEDIA\CAGCAT10\j0285750.wmf"/>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5871538" y="1141534"/>
            <a:ext cx="794761" cy="488410"/>
          </a:xfrm>
          <a:prstGeom prst="rect">
            <a:avLst/>
          </a:prstGeom>
          <a:noFill/>
          <a:extLst>
            <a:ext uri="{909E8E84-426E-40DD-AFC4-6F175D3DCCD1}">
              <a14:hiddenFill xmlns="" xmlns:a14="http://schemas.microsoft.com/office/drawing/2010/main">
                <a:solidFill>
                  <a:srgbClr val="FFFFFF"/>
                </a:solidFill>
              </a14:hiddenFill>
            </a:ext>
          </a:extLst>
        </p:spPr>
      </p:pic>
      <p:pic>
        <p:nvPicPr>
          <p:cNvPr id="1034" name="Picture 10" descr="C:\Program Files (x86)\Microsoft Office\MEDIA\CAGCAT10\j0285750.wmf"/>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7842123" y="2275045"/>
            <a:ext cx="830199" cy="510187"/>
          </a:xfrm>
          <a:prstGeom prst="rect">
            <a:avLst/>
          </a:prstGeom>
          <a:noFill/>
          <a:extLst>
            <a:ext uri="{909E8E84-426E-40DD-AFC4-6F175D3DCCD1}">
              <a14:hiddenFill xmlns="" xmlns:a14="http://schemas.microsoft.com/office/drawing/2010/main">
                <a:solidFill>
                  <a:srgbClr val="FFFFFF"/>
                </a:solidFill>
              </a14:hiddenFill>
            </a:ext>
          </a:extLst>
        </p:spPr>
      </p:pic>
      <p:pic>
        <p:nvPicPr>
          <p:cNvPr id="1035" name="Picture 11" descr="C:\Program Files (x86)\Microsoft Office\MEDIA\CAGCAT10\j0285750.wmf"/>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7213105" y="5871248"/>
            <a:ext cx="768079" cy="472012"/>
          </a:xfrm>
          <a:prstGeom prst="rect">
            <a:avLst/>
          </a:prstGeom>
          <a:noFill/>
          <a:extLst>
            <a:ext uri="{909E8E84-426E-40DD-AFC4-6F175D3DCCD1}">
              <a14:hiddenFill xmlns="" xmlns:a14="http://schemas.microsoft.com/office/drawing/2010/main">
                <a:solidFill>
                  <a:srgbClr val="FFFFFF"/>
                </a:solidFill>
              </a14:hiddenFill>
            </a:ext>
          </a:extLst>
        </p:spPr>
      </p:pic>
      <p:pic>
        <p:nvPicPr>
          <p:cNvPr id="1036" name="Picture 12" descr="C:\Program Files (x86)\Microsoft Office\MEDIA\CAGCAT10\j0285750.wmf"/>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8412159" y="5887196"/>
            <a:ext cx="742128" cy="456064"/>
          </a:xfrm>
          <a:prstGeom prst="rect">
            <a:avLst/>
          </a:prstGeom>
          <a:noFill/>
          <a:extLst>
            <a:ext uri="{909E8E84-426E-40DD-AFC4-6F175D3DCCD1}">
              <a14:hiddenFill xmlns="" xmlns:a14="http://schemas.microsoft.com/office/drawing/2010/main">
                <a:solidFill>
                  <a:srgbClr val="FFFFFF"/>
                </a:solidFill>
              </a14:hiddenFill>
            </a:ext>
          </a:extLst>
        </p:spPr>
      </p:pic>
      <p:pic>
        <p:nvPicPr>
          <p:cNvPr id="1037" name="Picture 13" descr="C:\Program Files (x86)\Microsoft Office\MEDIA\CAGCAT10\j0285750.wmf"/>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7292847" y="1159257"/>
            <a:ext cx="824598" cy="506745"/>
          </a:xfrm>
          <a:prstGeom prst="rect">
            <a:avLst/>
          </a:prstGeom>
          <a:noFill/>
          <a:extLst>
            <a:ext uri="{909E8E84-426E-40DD-AFC4-6F175D3DCCD1}">
              <a14:hiddenFill xmlns="" xmlns:a14="http://schemas.microsoft.com/office/drawing/2010/main">
                <a:solidFill>
                  <a:srgbClr val="FFFFFF"/>
                </a:solidFill>
              </a14:hiddenFill>
            </a:ext>
          </a:extLst>
        </p:spPr>
      </p:pic>
      <p:pic>
        <p:nvPicPr>
          <p:cNvPr id="1038" name="Picture 14" descr="C:\Program Files (x86)\Microsoft Office\MEDIA\CAGCAT10\j0285750.wmf"/>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8244408" y="1231958"/>
            <a:ext cx="762933" cy="468850"/>
          </a:xfrm>
          <a:prstGeom prst="rect">
            <a:avLst/>
          </a:prstGeom>
          <a:noFill/>
          <a:extLst>
            <a:ext uri="{909E8E84-426E-40DD-AFC4-6F175D3DCCD1}">
              <a14:hiddenFill xmlns="" xmlns:a14="http://schemas.microsoft.com/office/drawing/2010/main">
                <a:solidFill>
                  <a:srgbClr val="FFFFFF"/>
                </a:solidFill>
              </a14:hiddenFill>
            </a:ext>
          </a:extLst>
        </p:spPr>
      </p:pic>
      <p:sp>
        <p:nvSpPr>
          <p:cNvPr id="25" name="Rounded Rectangle 24"/>
          <p:cNvSpPr/>
          <p:nvPr/>
        </p:nvSpPr>
        <p:spPr>
          <a:xfrm>
            <a:off x="5484114" y="152636"/>
            <a:ext cx="2732151" cy="648072"/>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IN" sz="4000" b="1" dirty="0" smtClean="0"/>
              <a:t>WAN</a:t>
            </a:r>
            <a:endParaRPr lang="en-IN" sz="4000" b="1" dirty="0"/>
          </a:p>
        </p:txBody>
      </p:sp>
      <p:pic>
        <p:nvPicPr>
          <p:cNvPr id="1039" name="Picture 15" descr="C:\Program Files (x86)\Microsoft Office\MEDIA\CAGCAT10\j0285750.wmf"/>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5380493" y="4800974"/>
            <a:ext cx="789910" cy="485428"/>
          </a:xfrm>
          <a:prstGeom prst="rect">
            <a:avLst/>
          </a:prstGeom>
          <a:noFill/>
          <a:extLst>
            <a:ext uri="{909E8E84-426E-40DD-AFC4-6F175D3DCCD1}">
              <a14:hiddenFill xmlns="" xmlns:a14="http://schemas.microsoft.com/office/drawing/2010/main">
                <a:solidFill>
                  <a:srgbClr val="FFFFFF"/>
                </a:solidFill>
              </a14:hiddenFill>
            </a:ext>
          </a:extLst>
        </p:spPr>
      </p:pic>
      <p:pic>
        <p:nvPicPr>
          <p:cNvPr id="1040" name="Picture 16" descr="C:\Program Files (x86)\Microsoft Office\MEDIA\CAGCAT10\j0285750.wmf"/>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5938075" y="5945497"/>
            <a:ext cx="728224" cy="447520"/>
          </a:xfrm>
          <a:prstGeom prst="rect">
            <a:avLst/>
          </a:prstGeom>
          <a:noFill/>
          <a:extLst>
            <a:ext uri="{909E8E84-426E-40DD-AFC4-6F175D3DCCD1}">
              <a14:hiddenFill xmlns="" xmlns:a14="http://schemas.microsoft.com/office/drawing/2010/main">
                <a:solidFill>
                  <a:srgbClr val="FFFFFF"/>
                </a:solidFill>
              </a14:hiddenFill>
            </a:ext>
          </a:extLst>
        </p:spPr>
      </p:pic>
      <p:pic>
        <p:nvPicPr>
          <p:cNvPr id="1041" name="Picture 17" descr="C:\Program Files (x86)\Microsoft Office\MEDIA\CAGCAT10\j0285750.wmf"/>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4752069" y="5875810"/>
            <a:ext cx="860753" cy="528964"/>
          </a:xfrm>
          <a:prstGeom prst="rect">
            <a:avLst/>
          </a:prstGeom>
          <a:noFill/>
          <a:extLst>
            <a:ext uri="{909E8E84-426E-40DD-AFC4-6F175D3DCCD1}">
              <a14:hiddenFill xmlns="" xmlns:a14="http://schemas.microsoft.com/office/drawing/2010/main">
                <a:solidFill>
                  <a:srgbClr val="FFFFFF"/>
                </a:solidFill>
              </a14:hiddenFill>
            </a:ext>
          </a:extLst>
        </p:spPr>
      </p:pic>
      <p:cxnSp>
        <p:nvCxnSpPr>
          <p:cNvPr id="28" name="Straight Connector 27"/>
          <p:cNvCxnSpPr>
            <a:stCxn id="1032" idx="2"/>
            <a:endCxn id="1031" idx="0"/>
          </p:cNvCxnSpPr>
          <p:nvPr/>
        </p:nvCxnSpPr>
        <p:spPr>
          <a:xfrm>
            <a:off x="5136118" y="1648642"/>
            <a:ext cx="574669" cy="539743"/>
          </a:xfrm>
          <a:prstGeom prst="line">
            <a:avLst/>
          </a:prstGeom>
        </p:spPr>
        <p:style>
          <a:lnRef idx="1">
            <a:schemeClr val="accent1"/>
          </a:lnRef>
          <a:fillRef idx="0">
            <a:schemeClr val="accent1"/>
          </a:fillRef>
          <a:effectRef idx="0">
            <a:schemeClr val="accent1"/>
          </a:effectRef>
          <a:fontRef idx="minor">
            <a:schemeClr val="tx1"/>
          </a:fontRef>
        </p:style>
      </p:cxnSp>
      <p:cxnSp>
        <p:nvCxnSpPr>
          <p:cNvPr id="30" name="Straight Connector 29"/>
          <p:cNvCxnSpPr>
            <a:stCxn id="1031" idx="0"/>
            <a:endCxn id="1033" idx="2"/>
          </p:cNvCxnSpPr>
          <p:nvPr/>
        </p:nvCxnSpPr>
        <p:spPr>
          <a:xfrm flipV="1">
            <a:off x="5710787" y="1629944"/>
            <a:ext cx="558132" cy="558441"/>
          </a:xfrm>
          <a:prstGeom prst="line">
            <a:avLst/>
          </a:prstGeom>
        </p:spPr>
        <p:style>
          <a:lnRef idx="1">
            <a:schemeClr val="accent1"/>
          </a:lnRef>
          <a:fillRef idx="0">
            <a:schemeClr val="accent1"/>
          </a:fillRef>
          <a:effectRef idx="0">
            <a:schemeClr val="accent1"/>
          </a:effectRef>
          <a:fontRef idx="minor">
            <a:schemeClr val="tx1"/>
          </a:fontRef>
        </p:style>
      </p:cxnSp>
      <p:cxnSp>
        <p:nvCxnSpPr>
          <p:cNvPr id="1024" name="Straight Connector 1023"/>
          <p:cNvCxnSpPr>
            <a:stCxn id="1032" idx="3"/>
            <a:endCxn id="1033" idx="1"/>
          </p:cNvCxnSpPr>
          <p:nvPr/>
        </p:nvCxnSpPr>
        <p:spPr>
          <a:xfrm flipV="1">
            <a:off x="5520167" y="1385739"/>
            <a:ext cx="351371" cy="26891"/>
          </a:xfrm>
          <a:prstGeom prst="line">
            <a:avLst/>
          </a:prstGeom>
        </p:spPr>
        <p:style>
          <a:lnRef idx="1">
            <a:schemeClr val="accent1"/>
          </a:lnRef>
          <a:fillRef idx="0">
            <a:schemeClr val="accent1"/>
          </a:fillRef>
          <a:effectRef idx="0">
            <a:schemeClr val="accent1"/>
          </a:effectRef>
          <a:fontRef idx="minor">
            <a:schemeClr val="tx1"/>
          </a:fontRef>
        </p:style>
      </p:cxnSp>
      <p:cxnSp>
        <p:nvCxnSpPr>
          <p:cNvPr id="1042" name="Straight Connector 1041"/>
          <p:cNvCxnSpPr>
            <a:stCxn id="1034" idx="0"/>
            <a:endCxn id="1038" idx="2"/>
          </p:cNvCxnSpPr>
          <p:nvPr/>
        </p:nvCxnSpPr>
        <p:spPr>
          <a:xfrm flipV="1">
            <a:off x="8257223" y="1700808"/>
            <a:ext cx="368652" cy="574237"/>
          </a:xfrm>
          <a:prstGeom prst="line">
            <a:avLst/>
          </a:prstGeom>
        </p:spPr>
        <p:style>
          <a:lnRef idx="1">
            <a:schemeClr val="accent1"/>
          </a:lnRef>
          <a:fillRef idx="0">
            <a:schemeClr val="accent1"/>
          </a:fillRef>
          <a:effectRef idx="0">
            <a:schemeClr val="accent1"/>
          </a:effectRef>
          <a:fontRef idx="minor">
            <a:schemeClr val="tx1"/>
          </a:fontRef>
        </p:style>
      </p:cxnSp>
      <p:cxnSp>
        <p:nvCxnSpPr>
          <p:cNvPr id="1044" name="Straight Connector 1043"/>
          <p:cNvCxnSpPr>
            <a:stCxn id="1037" idx="2"/>
            <a:endCxn id="1034" idx="0"/>
          </p:cNvCxnSpPr>
          <p:nvPr/>
        </p:nvCxnSpPr>
        <p:spPr>
          <a:xfrm>
            <a:off x="7705146" y="1666002"/>
            <a:ext cx="552077" cy="609043"/>
          </a:xfrm>
          <a:prstGeom prst="line">
            <a:avLst/>
          </a:prstGeom>
        </p:spPr>
        <p:style>
          <a:lnRef idx="1">
            <a:schemeClr val="accent1"/>
          </a:lnRef>
          <a:fillRef idx="0">
            <a:schemeClr val="accent1"/>
          </a:fillRef>
          <a:effectRef idx="0">
            <a:schemeClr val="accent1"/>
          </a:effectRef>
          <a:fontRef idx="minor">
            <a:schemeClr val="tx1"/>
          </a:fontRef>
        </p:style>
      </p:cxnSp>
      <p:cxnSp>
        <p:nvCxnSpPr>
          <p:cNvPr id="1046" name="Straight Connector 1045"/>
          <p:cNvCxnSpPr>
            <a:stCxn id="1037" idx="3"/>
            <a:endCxn id="1038" idx="1"/>
          </p:cNvCxnSpPr>
          <p:nvPr/>
        </p:nvCxnSpPr>
        <p:spPr>
          <a:xfrm>
            <a:off x="8117445" y="1412630"/>
            <a:ext cx="126963" cy="53753"/>
          </a:xfrm>
          <a:prstGeom prst="line">
            <a:avLst/>
          </a:prstGeom>
        </p:spPr>
        <p:style>
          <a:lnRef idx="1">
            <a:schemeClr val="accent1"/>
          </a:lnRef>
          <a:fillRef idx="0">
            <a:schemeClr val="accent1"/>
          </a:fillRef>
          <a:effectRef idx="0">
            <a:schemeClr val="accent1"/>
          </a:effectRef>
          <a:fontRef idx="minor">
            <a:schemeClr val="tx1"/>
          </a:fontRef>
        </p:style>
      </p:cxnSp>
      <p:cxnSp>
        <p:nvCxnSpPr>
          <p:cNvPr id="1052" name="Straight Connector 1051"/>
          <p:cNvCxnSpPr>
            <a:stCxn id="1041" idx="3"/>
            <a:endCxn id="1040" idx="1"/>
          </p:cNvCxnSpPr>
          <p:nvPr/>
        </p:nvCxnSpPr>
        <p:spPr>
          <a:xfrm>
            <a:off x="5612822" y="6140292"/>
            <a:ext cx="325253" cy="28965"/>
          </a:xfrm>
          <a:prstGeom prst="line">
            <a:avLst/>
          </a:prstGeom>
        </p:spPr>
        <p:style>
          <a:lnRef idx="1">
            <a:schemeClr val="accent1"/>
          </a:lnRef>
          <a:fillRef idx="0">
            <a:schemeClr val="accent1"/>
          </a:fillRef>
          <a:effectRef idx="0">
            <a:schemeClr val="accent1"/>
          </a:effectRef>
          <a:fontRef idx="minor">
            <a:schemeClr val="tx1"/>
          </a:fontRef>
        </p:style>
      </p:cxnSp>
      <p:cxnSp>
        <p:nvCxnSpPr>
          <p:cNvPr id="1054" name="Straight Connector 1053"/>
          <p:cNvCxnSpPr/>
          <p:nvPr/>
        </p:nvCxnSpPr>
        <p:spPr>
          <a:xfrm flipV="1">
            <a:off x="5677826" y="6162060"/>
            <a:ext cx="0" cy="7197"/>
          </a:xfrm>
          <a:prstGeom prst="line">
            <a:avLst/>
          </a:prstGeom>
        </p:spPr>
        <p:style>
          <a:lnRef idx="1">
            <a:schemeClr val="accent1"/>
          </a:lnRef>
          <a:fillRef idx="0">
            <a:schemeClr val="accent1"/>
          </a:fillRef>
          <a:effectRef idx="0">
            <a:schemeClr val="accent1"/>
          </a:effectRef>
          <a:fontRef idx="minor">
            <a:schemeClr val="tx1"/>
          </a:fontRef>
        </p:style>
      </p:cxnSp>
      <p:cxnSp>
        <p:nvCxnSpPr>
          <p:cNvPr id="1058" name="Straight Connector 1057"/>
          <p:cNvCxnSpPr>
            <a:stCxn id="1034" idx="2"/>
            <a:endCxn id="1030" idx="0"/>
          </p:cNvCxnSpPr>
          <p:nvPr/>
        </p:nvCxnSpPr>
        <p:spPr>
          <a:xfrm>
            <a:off x="8257223" y="2785232"/>
            <a:ext cx="40428" cy="2030136"/>
          </a:xfrm>
          <a:prstGeom prst="line">
            <a:avLst/>
          </a:prstGeom>
        </p:spPr>
        <p:style>
          <a:lnRef idx="1">
            <a:schemeClr val="accent1"/>
          </a:lnRef>
          <a:fillRef idx="0">
            <a:schemeClr val="accent1"/>
          </a:fillRef>
          <a:effectRef idx="0">
            <a:schemeClr val="accent1"/>
          </a:effectRef>
          <a:fontRef idx="minor">
            <a:schemeClr val="tx1"/>
          </a:fontRef>
        </p:style>
      </p:cxnSp>
      <p:cxnSp>
        <p:nvCxnSpPr>
          <p:cNvPr id="1060" name="Straight Connector 1059"/>
          <p:cNvCxnSpPr>
            <a:stCxn id="1039" idx="3"/>
            <a:endCxn id="1030" idx="1"/>
          </p:cNvCxnSpPr>
          <p:nvPr/>
        </p:nvCxnSpPr>
        <p:spPr>
          <a:xfrm>
            <a:off x="6170403" y="5043688"/>
            <a:ext cx="1744004" cy="7197"/>
          </a:xfrm>
          <a:prstGeom prst="line">
            <a:avLst/>
          </a:prstGeom>
        </p:spPr>
        <p:style>
          <a:lnRef idx="1">
            <a:schemeClr val="accent1"/>
          </a:lnRef>
          <a:fillRef idx="0">
            <a:schemeClr val="accent1"/>
          </a:fillRef>
          <a:effectRef idx="0">
            <a:schemeClr val="accent1"/>
          </a:effectRef>
          <a:fontRef idx="minor">
            <a:schemeClr val="tx1"/>
          </a:fontRef>
        </p:style>
      </p:cxnSp>
      <p:cxnSp>
        <p:nvCxnSpPr>
          <p:cNvPr id="1062" name="Straight Connector 1061"/>
          <p:cNvCxnSpPr>
            <a:stCxn id="1031" idx="2"/>
            <a:endCxn id="1039" idx="0"/>
          </p:cNvCxnSpPr>
          <p:nvPr/>
        </p:nvCxnSpPr>
        <p:spPr>
          <a:xfrm>
            <a:off x="5710787" y="2703006"/>
            <a:ext cx="64661" cy="2097968"/>
          </a:xfrm>
          <a:prstGeom prst="line">
            <a:avLst/>
          </a:prstGeom>
        </p:spPr>
        <p:style>
          <a:lnRef idx="1">
            <a:schemeClr val="accent1"/>
          </a:lnRef>
          <a:fillRef idx="0">
            <a:schemeClr val="accent1"/>
          </a:fillRef>
          <a:effectRef idx="0">
            <a:schemeClr val="accent1"/>
          </a:effectRef>
          <a:fontRef idx="minor">
            <a:schemeClr val="tx1"/>
          </a:fontRef>
        </p:style>
      </p:cxnSp>
      <p:cxnSp>
        <p:nvCxnSpPr>
          <p:cNvPr id="1064" name="Straight Connector 1063"/>
          <p:cNvCxnSpPr>
            <a:stCxn id="1041" idx="0"/>
            <a:endCxn id="1039" idx="2"/>
          </p:cNvCxnSpPr>
          <p:nvPr/>
        </p:nvCxnSpPr>
        <p:spPr>
          <a:xfrm flipV="1">
            <a:off x="5182446" y="5286402"/>
            <a:ext cx="593002" cy="589408"/>
          </a:xfrm>
          <a:prstGeom prst="line">
            <a:avLst/>
          </a:prstGeom>
        </p:spPr>
        <p:style>
          <a:lnRef idx="1">
            <a:schemeClr val="accent1"/>
          </a:lnRef>
          <a:fillRef idx="0">
            <a:schemeClr val="accent1"/>
          </a:fillRef>
          <a:effectRef idx="0">
            <a:schemeClr val="accent1"/>
          </a:effectRef>
          <a:fontRef idx="minor">
            <a:schemeClr val="tx1"/>
          </a:fontRef>
        </p:style>
      </p:cxnSp>
      <p:cxnSp>
        <p:nvCxnSpPr>
          <p:cNvPr id="1066" name="Straight Connector 1065"/>
          <p:cNvCxnSpPr>
            <a:endCxn id="1040" idx="0"/>
          </p:cNvCxnSpPr>
          <p:nvPr/>
        </p:nvCxnSpPr>
        <p:spPr>
          <a:xfrm>
            <a:off x="5775448" y="5286402"/>
            <a:ext cx="526739" cy="659095"/>
          </a:xfrm>
          <a:prstGeom prst="line">
            <a:avLst/>
          </a:prstGeom>
        </p:spPr>
        <p:style>
          <a:lnRef idx="1">
            <a:schemeClr val="accent1"/>
          </a:lnRef>
          <a:fillRef idx="0">
            <a:schemeClr val="accent1"/>
          </a:fillRef>
          <a:effectRef idx="0">
            <a:schemeClr val="accent1"/>
          </a:effectRef>
          <a:fontRef idx="minor">
            <a:schemeClr val="tx1"/>
          </a:fontRef>
        </p:style>
      </p:cxnSp>
      <p:cxnSp>
        <p:nvCxnSpPr>
          <p:cNvPr id="1068" name="Straight Connector 1067"/>
          <p:cNvCxnSpPr>
            <a:stCxn id="1030" idx="2"/>
            <a:endCxn id="1035" idx="0"/>
          </p:cNvCxnSpPr>
          <p:nvPr/>
        </p:nvCxnSpPr>
        <p:spPr>
          <a:xfrm flipH="1">
            <a:off x="7597145" y="5286402"/>
            <a:ext cx="700506" cy="584846"/>
          </a:xfrm>
          <a:prstGeom prst="line">
            <a:avLst/>
          </a:prstGeom>
        </p:spPr>
        <p:style>
          <a:lnRef idx="1">
            <a:schemeClr val="accent1"/>
          </a:lnRef>
          <a:fillRef idx="0">
            <a:schemeClr val="accent1"/>
          </a:fillRef>
          <a:effectRef idx="0">
            <a:schemeClr val="accent1"/>
          </a:effectRef>
          <a:fontRef idx="minor">
            <a:schemeClr val="tx1"/>
          </a:fontRef>
        </p:style>
      </p:cxnSp>
      <p:cxnSp>
        <p:nvCxnSpPr>
          <p:cNvPr id="1070" name="Straight Connector 1069"/>
          <p:cNvCxnSpPr>
            <a:stCxn id="1030" idx="2"/>
            <a:endCxn id="1036" idx="0"/>
          </p:cNvCxnSpPr>
          <p:nvPr/>
        </p:nvCxnSpPr>
        <p:spPr>
          <a:xfrm>
            <a:off x="8297651" y="5286402"/>
            <a:ext cx="485572" cy="600794"/>
          </a:xfrm>
          <a:prstGeom prst="line">
            <a:avLst/>
          </a:prstGeom>
        </p:spPr>
        <p:style>
          <a:lnRef idx="1">
            <a:schemeClr val="accent1"/>
          </a:lnRef>
          <a:fillRef idx="0">
            <a:schemeClr val="accent1"/>
          </a:fillRef>
          <a:effectRef idx="0">
            <a:schemeClr val="accent1"/>
          </a:effectRef>
          <a:fontRef idx="minor">
            <a:schemeClr val="tx1"/>
          </a:fontRef>
        </p:style>
      </p:cxnSp>
      <p:cxnSp>
        <p:nvCxnSpPr>
          <p:cNvPr id="1072" name="Straight Connector 1071"/>
          <p:cNvCxnSpPr>
            <a:stCxn id="1035" idx="3"/>
            <a:endCxn id="1036" idx="1"/>
          </p:cNvCxnSpPr>
          <p:nvPr/>
        </p:nvCxnSpPr>
        <p:spPr>
          <a:xfrm>
            <a:off x="7981184" y="6107254"/>
            <a:ext cx="430975" cy="7974"/>
          </a:xfrm>
          <a:prstGeom prst="line">
            <a:avLst/>
          </a:prstGeom>
        </p:spPr>
        <p:style>
          <a:lnRef idx="1">
            <a:schemeClr val="accent1"/>
          </a:lnRef>
          <a:fillRef idx="0">
            <a:schemeClr val="accent1"/>
          </a:fillRef>
          <a:effectRef idx="0">
            <a:schemeClr val="accent1"/>
          </a:effectRef>
          <a:fontRef idx="minor">
            <a:schemeClr val="tx1"/>
          </a:fontRef>
        </p:style>
      </p:cxnSp>
      <p:cxnSp>
        <p:nvCxnSpPr>
          <p:cNvPr id="1075" name="Straight Connector 1074"/>
          <p:cNvCxnSpPr>
            <a:stCxn id="1031" idx="3"/>
            <a:endCxn id="1034" idx="1"/>
          </p:cNvCxnSpPr>
          <p:nvPr/>
        </p:nvCxnSpPr>
        <p:spPr>
          <a:xfrm>
            <a:off x="6129494" y="2445696"/>
            <a:ext cx="1712629" cy="84443"/>
          </a:xfrm>
          <a:prstGeom prst="line">
            <a:avLst/>
          </a:prstGeom>
        </p:spPr>
        <p:style>
          <a:lnRef idx="1">
            <a:schemeClr val="accent1"/>
          </a:lnRef>
          <a:fillRef idx="0">
            <a:schemeClr val="accent1"/>
          </a:fillRef>
          <a:effectRef idx="0">
            <a:schemeClr val="accent1"/>
          </a:effectRef>
          <a:fontRef idx="minor">
            <a:schemeClr val="tx1"/>
          </a:fontRef>
        </p:style>
      </p:cxnSp>
      <p:sp>
        <p:nvSpPr>
          <p:cNvPr id="1076" name="Oval 1075"/>
          <p:cNvSpPr/>
          <p:nvPr/>
        </p:nvSpPr>
        <p:spPr>
          <a:xfrm>
            <a:off x="6199205" y="3540312"/>
            <a:ext cx="1573205" cy="734640"/>
          </a:xfrm>
          <a:prstGeom prst="ellipse">
            <a:avLst/>
          </a:prstGeom>
        </p:spPr>
        <p:style>
          <a:lnRef idx="0">
            <a:schemeClr val="accent4"/>
          </a:lnRef>
          <a:fillRef idx="3">
            <a:schemeClr val="accent4"/>
          </a:fillRef>
          <a:effectRef idx="3">
            <a:schemeClr val="accent4"/>
          </a:effectRef>
          <a:fontRef idx="minor">
            <a:schemeClr val="lt1"/>
          </a:fontRef>
        </p:style>
        <p:txBody>
          <a:bodyPr rtlCol="0" anchor="ctr"/>
          <a:lstStyle/>
          <a:p>
            <a:pPr algn="ctr"/>
            <a:r>
              <a:rPr lang="en-IN" sz="2800" b="1" dirty="0" smtClean="0"/>
              <a:t>WAN</a:t>
            </a:r>
            <a:endParaRPr lang="en-IN" sz="2800" b="1" dirty="0"/>
          </a:p>
        </p:txBody>
      </p:sp>
      <p:cxnSp>
        <p:nvCxnSpPr>
          <p:cNvPr id="3" name="Straight Connector 2"/>
          <p:cNvCxnSpPr/>
          <p:nvPr/>
        </p:nvCxnSpPr>
        <p:spPr>
          <a:xfrm>
            <a:off x="0" y="979262"/>
            <a:ext cx="9144000" cy="0"/>
          </a:xfrm>
          <a:prstGeom prst="line">
            <a:avLst/>
          </a:prstGeom>
        </p:spPr>
        <p:style>
          <a:lnRef idx="3">
            <a:schemeClr val="dk1"/>
          </a:lnRef>
          <a:fillRef idx="0">
            <a:schemeClr val="dk1"/>
          </a:fillRef>
          <a:effectRef idx="2">
            <a:schemeClr val="dk1"/>
          </a:effectRef>
          <a:fontRef idx="minor">
            <a:schemeClr val="tx1"/>
          </a:fontRef>
        </p:style>
      </p:cxnSp>
    </p:spTree>
    <p:extLst>
      <p:ext uri="{BB962C8B-B14F-4D97-AF65-F5344CB8AC3E}">
        <p14:creationId xmlns="" xmlns:p14="http://schemas.microsoft.com/office/powerpoint/2010/main" val="2885980943"/>
      </p:ext>
    </p:extLst>
  </p:cSld>
  <p:clrMapOvr>
    <a:masterClrMapping/>
  </p:clrMapOvr>
  <p:transition spd="med"/>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785786" y="2786058"/>
            <a:ext cx="8001056" cy="642918"/>
          </a:xfrm>
          <a:prstGeom prst="rect">
            <a:avLst/>
          </a:prstGeom>
        </p:spPr>
        <p:style>
          <a:lnRef idx="3">
            <a:schemeClr val="lt1"/>
          </a:lnRef>
          <a:fillRef idx="1">
            <a:schemeClr val="accent5"/>
          </a:fillRef>
          <a:effectRef idx="1">
            <a:schemeClr val="accent5"/>
          </a:effectRef>
          <a:fontRef idx="minor">
            <a:schemeClr val="lt1"/>
          </a:fontRef>
        </p:style>
        <p:txBody>
          <a:bodyPr rtlCol="0" anchor="ctr"/>
          <a:lstStyle/>
          <a:p>
            <a:pPr algn="ctr"/>
            <a:r>
              <a:rPr lang="en-IN" sz="3200" b="1" dirty="0" smtClean="0">
                <a:effectLst>
                  <a:outerShdw blurRad="38100" dist="38100" dir="2700000" algn="tl">
                    <a:srgbClr val="000000">
                      <a:alpha val="43137"/>
                    </a:srgbClr>
                  </a:outerShdw>
                </a:effectLst>
              </a:rPr>
              <a:t>DIFFERENCE BETWEEN LAN &amp; WAN </a:t>
            </a:r>
            <a:endParaRPr lang="en-IN" sz="3200" b="1" dirty="0">
              <a:effectLst>
                <a:outerShdw blurRad="38100" dist="38100" dir="2700000" algn="tl">
                  <a:srgbClr val="000000">
                    <a:alpha val="43137"/>
                  </a:srgbClr>
                </a:outerShdw>
              </a:effectLst>
            </a:endParaRPr>
          </a:p>
        </p:txBody>
      </p:sp>
    </p:spTree>
    <p:extLst>
      <p:ext uri="{BB962C8B-B14F-4D97-AF65-F5344CB8AC3E}">
        <p14:creationId xmlns="" xmlns:p14="http://schemas.microsoft.com/office/powerpoint/2010/main" val="1243006232"/>
      </p:ext>
    </p:extLst>
  </p:cSld>
  <p:clrMapOvr>
    <a:masterClrMapping/>
  </p:clrMapOvr>
  <p:transition spd="med"/>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85720" y="285728"/>
            <a:ext cx="8001056" cy="642918"/>
          </a:xfrm>
          <a:prstGeom prst="rect">
            <a:avLst/>
          </a:prstGeom>
        </p:spPr>
        <p:style>
          <a:lnRef idx="3">
            <a:schemeClr val="lt1"/>
          </a:lnRef>
          <a:fillRef idx="1">
            <a:schemeClr val="accent5"/>
          </a:fillRef>
          <a:effectRef idx="1">
            <a:schemeClr val="accent5"/>
          </a:effectRef>
          <a:fontRef idx="minor">
            <a:schemeClr val="lt1"/>
          </a:fontRef>
        </p:style>
        <p:txBody>
          <a:bodyPr rtlCol="0" anchor="ctr"/>
          <a:lstStyle/>
          <a:p>
            <a:pPr algn="ctr"/>
            <a:r>
              <a:rPr lang="en-IN" sz="3200" b="1" dirty="0" smtClean="0">
                <a:effectLst>
                  <a:outerShdw blurRad="38100" dist="38100" dir="2700000" algn="tl">
                    <a:srgbClr val="000000">
                      <a:alpha val="43137"/>
                    </a:srgbClr>
                  </a:outerShdw>
                </a:effectLst>
              </a:rPr>
              <a:t>DIFFERENCE BETWEEN LAN &amp; WAN </a:t>
            </a:r>
            <a:endParaRPr lang="en-IN" sz="3200" b="1" dirty="0">
              <a:effectLst>
                <a:outerShdw blurRad="38100" dist="38100" dir="2700000" algn="tl">
                  <a:srgbClr val="000000">
                    <a:alpha val="43137"/>
                  </a:srgbClr>
                </a:outerShdw>
              </a:effectLst>
            </a:endParaRPr>
          </a:p>
        </p:txBody>
      </p:sp>
      <p:graphicFrame>
        <p:nvGraphicFramePr>
          <p:cNvPr id="6" name="Table 5"/>
          <p:cNvGraphicFramePr>
            <a:graphicFrameLocks noGrp="1"/>
          </p:cNvGraphicFramePr>
          <p:nvPr>
            <p:extLst>
              <p:ext uri="{D42A27DB-BD31-4B8C-83A1-F6EECF244321}">
                <p14:modId xmlns="" xmlns:p14="http://schemas.microsoft.com/office/powerpoint/2010/main" val="3428797778"/>
              </p:ext>
            </p:extLst>
          </p:nvPr>
        </p:nvGraphicFramePr>
        <p:xfrm>
          <a:off x="357158" y="1214422"/>
          <a:ext cx="8429684" cy="5253879"/>
        </p:xfrm>
        <a:graphic>
          <a:graphicData uri="http://schemas.openxmlformats.org/drawingml/2006/table">
            <a:tbl>
              <a:tblPr firstRow="1" bandRow="1">
                <a:tableStyleId>{616DA210-FB5B-4158-B5E0-FEB733F419BA}</a:tableStyleId>
              </a:tblPr>
              <a:tblGrid>
                <a:gridCol w="1078252"/>
                <a:gridCol w="3584674"/>
                <a:gridCol w="3766758"/>
              </a:tblGrid>
              <a:tr h="643476">
                <a:tc>
                  <a:txBody>
                    <a:bodyPr/>
                    <a:lstStyle/>
                    <a:p>
                      <a:r>
                        <a:rPr lang="en-IN" sz="3200" b="1" dirty="0" smtClean="0">
                          <a:effectLst>
                            <a:outerShdw blurRad="38100" dist="38100" dir="2700000" algn="tl">
                              <a:srgbClr val="000000">
                                <a:alpha val="43137"/>
                              </a:srgbClr>
                            </a:outerShdw>
                          </a:effectLst>
                        </a:rPr>
                        <a:t>S.NO</a:t>
                      </a:r>
                      <a:endParaRPr lang="en-IN" sz="3200" b="1" dirty="0">
                        <a:effectLst>
                          <a:outerShdw blurRad="38100" dist="38100" dir="2700000" algn="tl">
                            <a:srgbClr val="000000">
                              <a:alpha val="43137"/>
                            </a:srgbClr>
                          </a:outerShdw>
                        </a:effectLst>
                      </a:endParaRPr>
                    </a:p>
                  </a:txBody>
                  <a:tcPr/>
                </a:tc>
                <a:tc>
                  <a:txBody>
                    <a:bodyPr/>
                    <a:lstStyle/>
                    <a:p>
                      <a:pPr algn="ctr"/>
                      <a:r>
                        <a:rPr lang="en-IN" sz="3200" b="1" dirty="0" smtClean="0">
                          <a:effectLst>
                            <a:outerShdw blurRad="38100" dist="38100" dir="2700000" algn="tl">
                              <a:srgbClr val="000000">
                                <a:alpha val="43137"/>
                              </a:srgbClr>
                            </a:outerShdw>
                          </a:effectLst>
                        </a:rPr>
                        <a:t>LAN</a:t>
                      </a:r>
                      <a:endParaRPr lang="en-IN" sz="3200" b="1" dirty="0">
                        <a:effectLst>
                          <a:outerShdw blurRad="38100" dist="38100" dir="2700000" algn="tl">
                            <a:srgbClr val="000000">
                              <a:alpha val="43137"/>
                            </a:srgbClr>
                          </a:outerShdw>
                        </a:effectLst>
                      </a:endParaRPr>
                    </a:p>
                  </a:txBody>
                  <a:tcPr/>
                </a:tc>
                <a:tc>
                  <a:txBody>
                    <a:bodyPr/>
                    <a:lstStyle/>
                    <a:p>
                      <a:pPr algn="ctr"/>
                      <a:r>
                        <a:rPr lang="en-IN" sz="3200" b="1" dirty="0" smtClean="0">
                          <a:effectLst>
                            <a:outerShdw blurRad="38100" dist="38100" dir="2700000" algn="tl">
                              <a:srgbClr val="000000">
                                <a:alpha val="43137"/>
                              </a:srgbClr>
                            </a:outerShdw>
                          </a:effectLst>
                        </a:rPr>
                        <a:t>WAN</a:t>
                      </a:r>
                      <a:endParaRPr lang="en-IN" sz="3200" b="1" dirty="0">
                        <a:effectLst>
                          <a:outerShdw blurRad="38100" dist="38100" dir="2700000" algn="tl">
                            <a:srgbClr val="000000">
                              <a:alpha val="43137"/>
                            </a:srgbClr>
                          </a:outerShdw>
                        </a:effectLst>
                      </a:endParaRPr>
                    </a:p>
                  </a:txBody>
                  <a:tcPr/>
                </a:tc>
              </a:tr>
              <a:tr h="1501443">
                <a:tc>
                  <a:txBody>
                    <a:bodyPr/>
                    <a:lstStyle/>
                    <a:p>
                      <a:pPr algn="ctr"/>
                      <a:r>
                        <a:rPr lang="en-IN" sz="3200" b="1" dirty="0" smtClean="0">
                          <a:effectLst>
                            <a:outerShdw blurRad="38100" dist="38100" dir="2700000" algn="tl">
                              <a:srgbClr val="000000">
                                <a:alpha val="43137"/>
                              </a:srgbClr>
                            </a:outerShdw>
                          </a:effectLst>
                        </a:rPr>
                        <a:t>1)</a:t>
                      </a:r>
                      <a:endParaRPr lang="en-IN" sz="3200" b="1" dirty="0">
                        <a:solidFill>
                          <a:schemeClr val="bg1"/>
                        </a:solidFill>
                        <a:effectLst>
                          <a:outerShdw blurRad="38100" dist="38100" dir="2700000" algn="tl">
                            <a:srgbClr val="000000">
                              <a:alpha val="43137"/>
                            </a:srgbClr>
                          </a:outerShdw>
                        </a:effectLst>
                      </a:endParaRPr>
                    </a:p>
                  </a:txBody>
                  <a:tcPr anchor="ctr"/>
                </a:tc>
                <a:tc>
                  <a:txBody>
                    <a:bodyPr/>
                    <a:lstStyle/>
                    <a:p>
                      <a:r>
                        <a:rPr lang="en-IN" sz="3200" b="1" dirty="0" smtClean="0">
                          <a:effectLst>
                            <a:outerShdw blurRad="38100" dist="38100" dir="2700000" algn="tl">
                              <a:srgbClr val="000000">
                                <a:alpha val="43137"/>
                              </a:srgbClr>
                            </a:outerShdw>
                          </a:effectLst>
                        </a:rPr>
                        <a:t>IT IS SPRED OVER A SMALL AREA</a:t>
                      </a:r>
                      <a:endParaRPr lang="en-IN" sz="3200" b="1" dirty="0">
                        <a:solidFill>
                          <a:schemeClr val="bg1"/>
                        </a:solidFill>
                        <a:effectLst>
                          <a:outerShdw blurRad="38100" dist="38100" dir="2700000" algn="tl">
                            <a:srgbClr val="000000">
                              <a:alpha val="43137"/>
                            </a:srgbClr>
                          </a:outerShdw>
                        </a:effectLst>
                      </a:endParaRPr>
                    </a:p>
                  </a:txBody>
                  <a:tcPr/>
                </a:tc>
                <a:tc>
                  <a:txBody>
                    <a:bodyPr/>
                    <a:lstStyle/>
                    <a:p>
                      <a:r>
                        <a:rPr lang="en-IN" sz="3200" b="1" dirty="0" smtClean="0">
                          <a:effectLst>
                            <a:outerShdw blurRad="38100" dist="38100" dir="2700000" algn="tl">
                              <a:srgbClr val="000000">
                                <a:alpha val="43137"/>
                              </a:srgbClr>
                            </a:outerShdw>
                          </a:effectLst>
                        </a:rPr>
                        <a:t>IT IS SPREAD OVER A VERY LARGE AREA</a:t>
                      </a:r>
                      <a:endParaRPr lang="en-IN" sz="3200" b="1" dirty="0">
                        <a:solidFill>
                          <a:schemeClr val="bg1"/>
                        </a:solidFill>
                        <a:effectLst>
                          <a:outerShdw blurRad="38100" dist="38100" dir="2700000" algn="tl">
                            <a:srgbClr val="000000">
                              <a:alpha val="43137"/>
                            </a:srgbClr>
                          </a:outerShdw>
                        </a:effectLst>
                      </a:endParaRPr>
                    </a:p>
                  </a:txBody>
                  <a:tcPr/>
                </a:tc>
              </a:tr>
              <a:tr h="1501443">
                <a:tc>
                  <a:txBody>
                    <a:bodyPr/>
                    <a:lstStyle/>
                    <a:p>
                      <a:pPr algn="ctr"/>
                      <a:r>
                        <a:rPr lang="en-IN" sz="3200" b="1" dirty="0" smtClean="0">
                          <a:effectLst>
                            <a:outerShdw blurRad="38100" dist="38100" dir="2700000" algn="tl">
                              <a:srgbClr val="000000">
                                <a:alpha val="43137"/>
                              </a:srgbClr>
                            </a:outerShdw>
                          </a:effectLst>
                        </a:rPr>
                        <a:t>2)</a:t>
                      </a:r>
                      <a:endParaRPr lang="en-IN" sz="3200" b="1" dirty="0">
                        <a:solidFill>
                          <a:schemeClr val="bg1"/>
                        </a:solidFill>
                        <a:effectLst>
                          <a:outerShdw blurRad="38100" dist="38100" dir="2700000" algn="tl">
                            <a:srgbClr val="000000">
                              <a:alpha val="43137"/>
                            </a:srgbClr>
                          </a:outerShdw>
                        </a:effectLst>
                      </a:endParaRPr>
                    </a:p>
                  </a:txBody>
                  <a:tcPr anchor="ctr"/>
                </a:tc>
                <a:tc>
                  <a:txBody>
                    <a:bodyPr/>
                    <a:lstStyle/>
                    <a:p>
                      <a:r>
                        <a:rPr lang="en-IN" sz="3200" b="1" dirty="0" smtClean="0">
                          <a:effectLst>
                            <a:outerShdw blurRad="38100" dist="38100" dir="2700000" algn="tl">
                              <a:srgbClr val="000000">
                                <a:alpha val="43137"/>
                              </a:srgbClr>
                            </a:outerShdw>
                          </a:effectLst>
                        </a:rPr>
                        <a:t>IT IS USUALLY COSTS LESS TO SET IT UP</a:t>
                      </a:r>
                      <a:endParaRPr lang="en-IN" sz="3200" b="1" dirty="0">
                        <a:solidFill>
                          <a:schemeClr val="bg1"/>
                        </a:solidFill>
                        <a:effectLst>
                          <a:outerShdw blurRad="38100" dist="38100" dir="2700000" algn="tl">
                            <a:srgbClr val="000000">
                              <a:alpha val="43137"/>
                            </a:srgbClr>
                          </a:outerShdw>
                        </a:effectLst>
                      </a:endParaRPr>
                    </a:p>
                  </a:txBody>
                  <a:tcPr/>
                </a:tc>
                <a:tc>
                  <a:txBody>
                    <a:bodyPr/>
                    <a:lstStyle/>
                    <a:p>
                      <a:r>
                        <a:rPr lang="en-IN" sz="3200" b="1" dirty="0" smtClean="0">
                          <a:effectLst>
                            <a:outerShdw blurRad="38100" dist="38100" dir="2700000" algn="tl">
                              <a:srgbClr val="000000">
                                <a:alpha val="43137"/>
                              </a:srgbClr>
                            </a:outerShdw>
                          </a:effectLst>
                        </a:rPr>
                        <a:t>IT COSTS  HIGHER TO SET IT UP</a:t>
                      </a:r>
                      <a:endParaRPr lang="en-IN" sz="3200" b="1" dirty="0">
                        <a:solidFill>
                          <a:schemeClr val="bg1"/>
                        </a:solidFill>
                        <a:effectLst>
                          <a:outerShdw blurRad="38100" dist="38100" dir="2700000" algn="tl">
                            <a:srgbClr val="000000">
                              <a:alpha val="43137"/>
                            </a:srgbClr>
                          </a:outerShdw>
                        </a:effectLst>
                      </a:endParaRPr>
                    </a:p>
                  </a:txBody>
                  <a:tcPr/>
                </a:tc>
              </a:tr>
              <a:tr h="1394198">
                <a:tc>
                  <a:txBody>
                    <a:bodyPr/>
                    <a:lstStyle/>
                    <a:p>
                      <a:pPr algn="ctr"/>
                      <a:r>
                        <a:rPr lang="en-IN" sz="3200" b="1" dirty="0" smtClean="0">
                          <a:effectLst>
                            <a:outerShdw blurRad="38100" dist="38100" dir="2700000" algn="tl">
                              <a:srgbClr val="000000">
                                <a:alpha val="43137"/>
                              </a:srgbClr>
                            </a:outerShdw>
                          </a:effectLst>
                        </a:rPr>
                        <a:t>3)</a:t>
                      </a:r>
                      <a:endParaRPr lang="en-IN" sz="3200" b="1" dirty="0">
                        <a:solidFill>
                          <a:schemeClr val="bg1"/>
                        </a:solidFill>
                        <a:effectLst>
                          <a:outerShdw blurRad="38100" dist="38100" dir="2700000" algn="tl">
                            <a:srgbClr val="000000">
                              <a:alpha val="43137"/>
                            </a:srgbClr>
                          </a:outerShdw>
                        </a:effectLst>
                      </a:endParaRPr>
                    </a:p>
                  </a:txBody>
                  <a:tcPr anchor="ctr"/>
                </a:tc>
                <a:tc>
                  <a:txBody>
                    <a:bodyPr/>
                    <a:lstStyle/>
                    <a:p>
                      <a:r>
                        <a:rPr lang="en-IN" sz="3200" b="1" dirty="0" smtClean="0">
                          <a:effectLst>
                            <a:outerShdw blurRad="38100" dist="38100" dir="2700000" algn="tl">
                              <a:srgbClr val="000000">
                                <a:alpha val="43137"/>
                              </a:srgbClr>
                            </a:outerShdw>
                          </a:effectLst>
                        </a:rPr>
                        <a:t>IT IS USUALLY A SINGLE NETWORK</a:t>
                      </a:r>
                      <a:endParaRPr lang="en-IN" sz="3200" b="1" dirty="0">
                        <a:solidFill>
                          <a:schemeClr val="bg1"/>
                        </a:solidFill>
                        <a:effectLst>
                          <a:outerShdw blurRad="38100" dist="38100" dir="2700000" algn="tl">
                            <a:srgbClr val="000000">
                              <a:alpha val="43137"/>
                            </a:srgbClr>
                          </a:outerShdw>
                        </a:effectLst>
                      </a:endParaRPr>
                    </a:p>
                  </a:txBody>
                  <a:tcPr/>
                </a:tc>
                <a:tc>
                  <a:txBody>
                    <a:bodyPr/>
                    <a:lstStyle/>
                    <a:p>
                      <a:pPr algn="l"/>
                      <a:r>
                        <a:rPr lang="en-IN" sz="3200" b="1" dirty="0" smtClean="0">
                          <a:effectLst>
                            <a:outerShdw blurRad="38100" dist="38100" dir="2700000" algn="tl">
                              <a:srgbClr val="000000">
                                <a:alpha val="43137"/>
                              </a:srgbClr>
                            </a:outerShdw>
                          </a:effectLst>
                        </a:rPr>
                        <a:t>IT IS USUALLY A NETWORK OF MANY NETWORK</a:t>
                      </a:r>
                      <a:endParaRPr lang="en-IN" sz="3200" b="1" dirty="0">
                        <a:solidFill>
                          <a:schemeClr val="bg1"/>
                        </a:solidFill>
                        <a:effectLst>
                          <a:outerShdw blurRad="38100" dist="38100" dir="2700000" algn="tl">
                            <a:srgbClr val="000000">
                              <a:alpha val="43137"/>
                            </a:srgbClr>
                          </a:outerShdw>
                        </a:effectLst>
                      </a:endParaRPr>
                    </a:p>
                  </a:txBody>
                  <a:tcPr/>
                </a:tc>
              </a:tr>
            </a:tbl>
          </a:graphicData>
        </a:graphic>
      </p:graphicFrame>
    </p:spTree>
    <p:extLst>
      <p:ext uri="{BB962C8B-B14F-4D97-AF65-F5344CB8AC3E}">
        <p14:creationId xmlns="" xmlns:p14="http://schemas.microsoft.com/office/powerpoint/2010/main" val="1243006232"/>
      </p:ext>
    </p:extLst>
  </p:cSld>
  <p:clrMapOvr>
    <a:masterClrMapping/>
  </p:clrMapOvr>
  <p:transition spd="med"/>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642910" y="2714620"/>
            <a:ext cx="8001056" cy="908720"/>
          </a:xfrm>
          <a:prstGeom prst="rect">
            <a:avLst/>
          </a:prstGeom>
        </p:spPr>
        <p:style>
          <a:lnRef idx="3">
            <a:schemeClr val="lt1"/>
          </a:lnRef>
          <a:fillRef idx="1">
            <a:schemeClr val="accent6"/>
          </a:fillRef>
          <a:effectRef idx="1">
            <a:schemeClr val="accent6"/>
          </a:effectRef>
          <a:fontRef idx="minor">
            <a:schemeClr val="lt1"/>
          </a:fontRef>
        </p:style>
        <p:txBody>
          <a:bodyPr rtlCol="0" anchor="ctr"/>
          <a:lstStyle/>
          <a:p>
            <a:pPr algn="ctr"/>
            <a:r>
              <a:rPr lang="en-IN" sz="3200" b="1" dirty="0" smtClean="0">
                <a:effectLst>
                  <a:outerShdw blurRad="38100" dist="38100" dir="2700000" algn="tl">
                    <a:srgbClr val="000000">
                      <a:alpha val="43137"/>
                    </a:srgbClr>
                  </a:outerShdw>
                </a:effectLst>
              </a:rPr>
              <a:t>TYPES OF NETWORK BY COMPONENTS</a:t>
            </a:r>
            <a:endParaRPr lang="en-IN" sz="3200" b="1" dirty="0">
              <a:effectLst>
                <a:outerShdw blurRad="38100" dist="38100" dir="2700000" algn="tl">
                  <a:srgbClr val="000000">
                    <a:alpha val="43137"/>
                  </a:srgbClr>
                </a:outerShdw>
              </a:effectLst>
            </a:endParaRPr>
          </a:p>
        </p:txBody>
      </p:sp>
    </p:spTree>
    <p:extLst>
      <p:ext uri="{BB962C8B-B14F-4D97-AF65-F5344CB8AC3E}">
        <p14:creationId xmlns="" xmlns:p14="http://schemas.microsoft.com/office/powerpoint/2010/main" val="1084212639"/>
      </p:ext>
    </p:extLst>
  </p:cSld>
  <p:clrMapOvr>
    <a:masterClrMapping/>
  </p:clrMapOvr>
  <p:transition spd="med"/>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714348" y="234264"/>
            <a:ext cx="7643866" cy="908720"/>
          </a:xfrm>
        </p:spPr>
        <p:style>
          <a:lnRef idx="3">
            <a:schemeClr val="lt1"/>
          </a:lnRef>
          <a:fillRef idx="1">
            <a:schemeClr val="accent4"/>
          </a:fillRef>
          <a:effectRef idx="1">
            <a:schemeClr val="accent4"/>
          </a:effectRef>
          <a:fontRef idx="minor">
            <a:schemeClr val="lt1"/>
          </a:fontRef>
        </p:style>
        <p:txBody>
          <a:bodyPr>
            <a:normAutofit/>
          </a:bodyPr>
          <a:lstStyle/>
          <a:p>
            <a:pPr marL="514350" indent="-514350" algn="ctr"/>
            <a:r>
              <a:rPr lang="en-IN" sz="3600" b="1" dirty="0" smtClean="0">
                <a:solidFill>
                  <a:schemeClr val="bg1"/>
                </a:solidFill>
                <a:effectLst>
                  <a:outerShdw blurRad="38100" dist="38100" dir="2700000" algn="tl">
                    <a:srgbClr val="000000">
                      <a:alpha val="43137"/>
                    </a:srgbClr>
                  </a:outerShdw>
                </a:effectLst>
              </a:rPr>
              <a:t>INTRODUCTION</a:t>
            </a:r>
          </a:p>
        </p:txBody>
      </p:sp>
      <p:sp>
        <p:nvSpPr>
          <p:cNvPr id="5" name="Rectangle 4"/>
          <p:cNvSpPr/>
          <p:nvPr/>
        </p:nvSpPr>
        <p:spPr>
          <a:xfrm>
            <a:off x="214282" y="1844825"/>
            <a:ext cx="8424936" cy="4524315"/>
          </a:xfrm>
          <a:prstGeom prst="rect">
            <a:avLst/>
          </a:prstGeom>
        </p:spPr>
        <p:txBody>
          <a:bodyPr wrap="square">
            <a:spAutoFit/>
          </a:bodyPr>
          <a:lstStyle/>
          <a:p>
            <a:pPr lvl="1" algn="just">
              <a:buNone/>
            </a:pPr>
            <a:r>
              <a:rPr lang="en-IN" sz="3200" b="1" dirty="0" smtClean="0">
                <a:solidFill>
                  <a:srgbClr val="FF0000"/>
                </a:solidFill>
                <a:effectLst>
                  <a:outerShdw blurRad="38100" dist="38100" dir="2700000" algn="tl">
                    <a:srgbClr val="000000">
                      <a:alpha val="43137"/>
                    </a:srgbClr>
                  </a:outerShdw>
                </a:effectLst>
              </a:rPr>
              <a:t>What is Computer Network?</a:t>
            </a:r>
          </a:p>
          <a:p>
            <a:pPr lvl="1" algn="just">
              <a:buNone/>
            </a:pPr>
            <a:r>
              <a:rPr lang="en-IN" sz="3200" b="1" dirty="0" smtClean="0">
                <a:effectLst>
                  <a:outerShdw blurRad="38100" dist="38100" dir="2700000" algn="tl">
                    <a:srgbClr val="000000">
                      <a:alpha val="43137"/>
                    </a:srgbClr>
                  </a:outerShdw>
                </a:effectLst>
              </a:rPr>
              <a:t>			A computer network is a set of computers connected together for the purpose of sharing resources. The most common resource shared today is connection to the Internet. Other shared resources can include a printer or a file server. The Internet itself can be considered a computer network</a:t>
            </a:r>
          </a:p>
        </p:txBody>
      </p:sp>
    </p:spTree>
    <p:extLst>
      <p:ext uri="{BB962C8B-B14F-4D97-AF65-F5344CB8AC3E}">
        <p14:creationId xmlns="" xmlns:p14="http://schemas.microsoft.com/office/powerpoint/2010/main" val="3924135546"/>
      </p:ext>
    </p:extLst>
  </p:cSld>
  <p:clrMapOvr>
    <a:masterClrMapping/>
  </p:clrMapOvr>
  <p:transition spd="med"/>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1"/>
            <a:ext cx="8229600" cy="2757494"/>
          </a:xfrm>
        </p:spPr>
        <p:txBody>
          <a:bodyPr/>
          <a:lstStyle/>
          <a:p>
            <a:pPr algn="just">
              <a:buNone/>
            </a:pPr>
            <a:r>
              <a:rPr lang="en-IN" b="1" dirty="0" smtClean="0">
                <a:effectLst>
                  <a:outerShdw blurRad="38100" dist="38100" dir="2700000" algn="tl">
                    <a:srgbClr val="000000">
                      <a:alpha val="43137"/>
                    </a:srgbClr>
                  </a:outerShdw>
                </a:effectLst>
              </a:rPr>
              <a:t>		Another parameter based on which you can classify networks is the role played by network computers in the network operations on basis , there are 2 types of networks:</a:t>
            </a:r>
          </a:p>
        </p:txBody>
      </p:sp>
      <p:sp>
        <p:nvSpPr>
          <p:cNvPr id="4" name="Rectangle 3"/>
          <p:cNvSpPr/>
          <p:nvPr/>
        </p:nvSpPr>
        <p:spPr>
          <a:xfrm>
            <a:off x="500034" y="428604"/>
            <a:ext cx="8001056" cy="908720"/>
          </a:xfrm>
          <a:prstGeom prst="rect">
            <a:avLst/>
          </a:prstGeom>
        </p:spPr>
        <p:style>
          <a:lnRef idx="3">
            <a:schemeClr val="lt1"/>
          </a:lnRef>
          <a:fillRef idx="1">
            <a:schemeClr val="accent6"/>
          </a:fillRef>
          <a:effectRef idx="1">
            <a:schemeClr val="accent6"/>
          </a:effectRef>
          <a:fontRef idx="minor">
            <a:schemeClr val="lt1"/>
          </a:fontRef>
        </p:style>
        <p:txBody>
          <a:bodyPr rtlCol="0" anchor="ctr"/>
          <a:lstStyle/>
          <a:p>
            <a:pPr algn="ctr"/>
            <a:r>
              <a:rPr lang="en-IN" sz="3200" b="1" dirty="0" smtClean="0">
                <a:effectLst>
                  <a:outerShdw blurRad="38100" dist="38100" dir="2700000" algn="tl">
                    <a:srgbClr val="000000">
                      <a:alpha val="43137"/>
                    </a:srgbClr>
                  </a:outerShdw>
                </a:effectLst>
              </a:rPr>
              <a:t>TYPES OF NETWORK BY COMPONENTS</a:t>
            </a:r>
            <a:endParaRPr lang="en-IN" sz="3200" b="1" dirty="0">
              <a:effectLst>
                <a:outerShdw blurRad="38100" dist="38100" dir="2700000" algn="tl">
                  <a:srgbClr val="000000">
                    <a:alpha val="43137"/>
                  </a:srgbClr>
                </a:outerShdw>
              </a:effectLst>
            </a:endParaRPr>
          </a:p>
        </p:txBody>
      </p:sp>
      <p:sp>
        <p:nvSpPr>
          <p:cNvPr id="5" name="Rectangle 4"/>
          <p:cNvSpPr/>
          <p:nvPr/>
        </p:nvSpPr>
        <p:spPr>
          <a:xfrm>
            <a:off x="714348" y="4214818"/>
            <a:ext cx="8001056" cy="908720"/>
          </a:xfrm>
          <a:prstGeom prst="rect">
            <a:avLst/>
          </a:prstGeom>
        </p:spPr>
        <p:style>
          <a:lnRef idx="3">
            <a:schemeClr val="lt1"/>
          </a:lnRef>
          <a:fillRef idx="1">
            <a:schemeClr val="accent5"/>
          </a:fillRef>
          <a:effectRef idx="1">
            <a:schemeClr val="accent5"/>
          </a:effectRef>
          <a:fontRef idx="minor">
            <a:schemeClr val="lt1"/>
          </a:fontRef>
        </p:style>
        <p:txBody>
          <a:bodyPr rtlCol="0" anchor="ctr"/>
          <a:lstStyle/>
          <a:p>
            <a:r>
              <a:rPr lang="en-IN" sz="3200" b="1" dirty="0" smtClean="0">
                <a:effectLst>
                  <a:outerShdw blurRad="38100" dist="38100" dir="2700000" algn="tl">
                    <a:srgbClr val="000000">
                      <a:alpha val="43137"/>
                    </a:srgbClr>
                  </a:outerShdw>
                </a:effectLst>
              </a:rPr>
              <a:t>(I)  PEER TO PEER NETWORKS</a:t>
            </a:r>
            <a:endParaRPr lang="en-IN" sz="3200" b="1" dirty="0">
              <a:effectLst>
                <a:outerShdw blurRad="38100" dist="38100" dir="2700000" algn="tl">
                  <a:srgbClr val="000000">
                    <a:alpha val="43137"/>
                  </a:srgbClr>
                </a:outerShdw>
              </a:effectLst>
            </a:endParaRPr>
          </a:p>
        </p:txBody>
      </p:sp>
      <p:sp>
        <p:nvSpPr>
          <p:cNvPr id="6" name="Rectangle 5"/>
          <p:cNvSpPr/>
          <p:nvPr/>
        </p:nvSpPr>
        <p:spPr>
          <a:xfrm>
            <a:off x="714348" y="5357826"/>
            <a:ext cx="8001056" cy="908720"/>
          </a:xfrm>
          <a:prstGeom prst="rect">
            <a:avLst/>
          </a:prstGeom>
        </p:spPr>
        <p:style>
          <a:lnRef idx="3">
            <a:schemeClr val="lt1"/>
          </a:lnRef>
          <a:fillRef idx="1">
            <a:schemeClr val="accent4"/>
          </a:fillRef>
          <a:effectRef idx="1">
            <a:schemeClr val="accent4"/>
          </a:effectRef>
          <a:fontRef idx="minor">
            <a:schemeClr val="lt1"/>
          </a:fontRef>
        </p:style>
        <p:txBody>
          <a:bodyPr rtlCol="0" anchor="ctr"/>
          <a:lstStyle/>
          <a:p>
            <a:r>
              <a:rPr lang="en-IN" sz="3200" b="1" dirty="0" smtClean="0">
                <a:effectLst>
                  <a:outerShdw blurRad="38100" dist="38100" dir="2700000" algn="tl">
                    <a:srgbClr val="000000">
                      <a:alpha val="43137"/>
                    </a:srgbClr>
                  </a:outerShdw>
                </a:effectLst>
              </a:rPr>
              <a:t>II) CLIENT / SERVER NETWORKS</a:t>
            </a:r>
            <a:endParaRPr lang="en-IN" sz="3200" b="1" dirty="0">
              <a:effectLst>
                <a:outerShdw blurRad="38100" dist="38100" dir="2700000" algn="tl">
                  <a:srgbClr val="000000">
                    <a:alpha val="43137"/>
                  </a:srgbClr>
                </a:outerShdw>
              </a:effectLst>
            </a:endParaRPr>
          </a:p>
        </p:txBody>
      </p:sp>
    </p:spTree>
    <p:extLst>
      <p:ext uri="{BB962C8B-B14F-4D97-AF65-F5344CB8AC3E}">
        <p14:creationId xmlns="" xmlns:p14="http://schemas.microsoft.com/office/powerpoint/2010/main" val="1084212639"/>
      </p:ext>
    </p:extLst>
  </p:cSld>
  <p:clrMapOvr>
    <a:masterClrMapping/>
  </p:clrMapOvr>
  <p:transition spd="med"/>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214414" y="3520982"/>
            <a:ext cx="7072362" cy="836712"/>
          </a:xfrm>
          <a:prstGeom prst="rect">
            <a:avLst/>
          </a:prstGeom>
        </p:spPr>
        <p:style>
          <a:lnRef idx="3">
            <a:schemeClr val="lt1"/>
          </a:lnRef>
          <a:fillRef idx="1">
            <a:schemeClr val="accent3"/>
          </a:fillRef>
          <a:effectRef idx="1">
            <a:schemeClr val="accent3"/>
          </a:effectRef>
          <a:fontRef idx="minor">
            <a:schemeClr val="lt1"/>
          </a:fontRef>
        </p:style>
        <p:txBody>
          <a:bodyPr rtlCol="0" anchor="ctr"/>
          <a:lstStyle/>
          <a:p>
            <a:pPr algn="ctr"/>
            <a:r>
              <a:rPr lang="en-IN" sz="3200" b="1" dirty="0" smtClean="0">
                <a:effectLst>
                  <a:outerShdw blurRad="38100" dist="38100" dir="2700000" algn="tl">
                    <a:srgbClr val="000000">
                      <a:alpha val="43137"/>
                    </a:srgbClr>
                  </a:outerShdw>
                </a:effectLst>
              </a:rPr>
              <a:t>PEER TO PEER (P2P) NETWORKS</a:t>
            </a:r>
            <a:endParaRPr lang="en-IN" sz="3200" b="1" dirty="0">
              <a:effectLst>
                <a:outerShdw blurRad="38100" dist="38100" dir="2700000" algn="tl">
                  <a:srgbClr val="000000">
                    <a:alpha val="43137"/>
                  </a:srgbClr>
                </a:outerShdw>
              </a:effectLst>
            </a:endParaRPr>
          </a:p>
        </p:txBody>
      </p:sp>
      <p:sp>
        <p:nvSpPr>
          <p:cNvPr id="6" name="Rectangle 5"/>
          <p:cNvSpPr/>
          <p:nvPr/>
        </p:nvSpPr>
        <p:spPr>
          <a:xfrm>
            <a:off x="714348" y="2143116"/>
            <a:ext cx="8001056" cy="908720"/>
          </a:xfrm>
          <a:prstGeom prst="rect">
            <a:avLst/>
          </a:prstGeom>
        </p:spPr>
        <p:style>
          <a:lnRef idx="3">
            <a:schemeClr val="lt1"/>
          </a:lnRef>
          <a:fillRef idx="1">
            <a:schemeClr val="accent6"/>
          </a:fillRef>
          <a:effectRef idx="1">
            <a:schemeClr val="accent6"/>
          </a:effectRef>
          <a:fontRef idx="minor">
            <a:schemeClr val="lt1"/>
          </a:fontRef>
        </p:style>
        <p:txBody>
          <a:bodyPr rtlCol="0" anchor="ctr"/>
          <a:lstStyle/>
          <a:p>
            <a:pPr algn="ctr"/>
            <a:r>
              <a:rPr lang="en-IN" sz="3200" b="1" dirty="0" smtClean="0">
                <a:effectLst>
                  <a:outerShdw blurRad="38100" dist="38100" dir="2700000" algn="tl">
                    <a:srgbClr val="000000">
                      <a:alpha val="43137"/>
                    </a:srgbClr>
                  </a:outerShdw>
                </a:effectLst>
              </a:rPr>
              <a:t>TYPES OF NETWORK BY COMPONENTS</a:t>
            </a:r>
            <a:endParaRPr lang="en-IN" sz="3200" b="1" dirty="0">
              <a:effectLst>
                <a:outerShdw blurRad="38100" dist="38100" dir="2700000" algn="tl">
                  <a:srgbClr val="000000">
                    <a:alpha val="43137"/>
                  </a:srgbClr>
                </a:outerShdw>
              </a:effectLst>
            </a:endParaRPr>
          </a:p>
        </p:txBody>
      </p:sp>
    </p:spTree>
    <p:extLst>
      <p:ext uri="{BB962C8B-B14F-4D97-AF65-F5344CB8AC3E}">
        <p14:creationId xmlns="" xmlns:p14="http://schemas.microsoft.com/office/powerpoint/2010/main" val="189735911"/>
      </p:ext>
    </p:extLst>
  </p:cSld>
  <p:clrMapOvr>
    <a:masterClrMapping/>
  </p:clrMapOvr>
  <p:transition spd="med"/>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500034" y="285728"/>
            <a:ext cx="8143932" cy="836712"/>
          </a:xfrm>
          <a:prstGeom prst="rect">
            <a:avLst/>
          </a:prstGeom>
        </p:spPr>
        <p:style>
          <a:lnRef idx="3">
            <a:schemeClr val="lt1"/>
          </a:lnRef>
          <a:fillRef idx="1">
            <a:schemeClr val="accent3"/>
          </a:fillRef>
          <a:effectRef idx="1">
            <a:schemeClr val="accent3"/>
          </a:effectRef>
          <a:fontRef idx="minor">
            <a:schemeClr val="lt1"/>
          </a:fontRef>
        </p:style>
        <p:txBody>
          <a:bodyPr rtlCol="0" anchor="ctr"/>
          <a:lstStyle/>
          <a:p>
            <a:pPr algn="ctr"/>
            <a:r>
              <a:rPr lang="en-IN" sz="3200" b="1" dirty="0" smtClean="0">
                <a:effectLst>
                  <a:outerShdw blurRad="38100" dist="38100" dir="2700000" algn="tl">
                    <a:srgbClr val="000000">
                      <a:alpha val="43137"/>
                    </a:srgbClr>
                  </a:outerShdw>
                </a:effectLst>
              </a:rPr>
              <a:t>PEER TO PEER (P2P) NETWORKS</a:t>
            </a:r>
            <a:endParaRPr lang="en-IN" sz="3200" b="1" dirty="0">
              <a:effectLst>
                <a:outerShdw blurRad="38100" dist="38100" dir="2700000" algn="tl">
                  <a:srgbClr val="000000">
                    <a:alpha val="43137"/>
                  </a:srgbClr>
                </a:outerShdw>
              </a:effectLst>
            </a:endParaRPr>
          </a:p>
        </p:txBody>
      </p:sp>
      <p:pic>
        <p:nvPicPr>
          <p:cNvPr id="2050" name="Picture 2" descr="C:\Users\AdmOfficer\Desktop\peer to peer.jpg"/>
          <p:cNvPicPr>
            <a:picLocks noChangeAspect="1" noChangeArrowheads="1"/>
          </p:cNvPicPr>
          <p:nvPr/>
        </p:nvPicPr>
        <p:blipFill>
          <a:blip r:embed="rId3"/>
          <a:srcRect/>
          <a:stretch>
            <a:fillRect/>
          </a:stretch>
        </p:blipFill>
        <p:spPr bwMode="auto">
          <a:xfrm>
            <a:off x="1214414" y="1571612"/>
            <a:ext cx="6667500" cy="470535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 xmlns:p14="http://schemas.microsoft.com/office/powerpoint/2010/main" val="189735911"/>
      </p:ext>
    </p:extLst>
  </p:cSld>
  <p:clrMapOvr>
    <a:masterClrMapping/>
  </p:clrMapOvr>
  <p:transition spd="med"/>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lnSpcReduction="10000"/>
          </a:bodyPr>
          <a:lstStyle/>
          <a:p>
            <a:pPr algn="just">
              <a:buNone/>
            </a:pPr>
            <a:r>
              <a:rPr lang="en-IN" b="1" dirty="0" smtClean="0">
                <a:effectLst>
                  <a:outerShdw blurRad="38100" dist="38100" dir="2700000" algn="tl">
                    <a:srgbClr val="000000">
                      <a:alpha val="43137"/>
                    </a:srgbClr>
                  </a:outerShdw>
                </a:effectLst>
              </a:rPr>
              <a:t>		P2P network literally implements the meaning word Peer (ex : Each computer on P2P network is equal) , that is each computer can play a role of a client or a server.</a:t>
            </a:r>
          </a:p>
          <a:p>
            <a:pPr algn="just">
              <a:buNone/>
            </a:pPr>
            <a:r>
              <a:rPr lang="en-IN" b="1" dirty="0" smtClean="0">
                <a:effectLst>
                  <a:outerShdw blurRad="38100" dist="38100" dir="2700000" algn="tl">
                    <a:srgbClr val="000000">
                      <a:alpha val="43137"/>
                    </a:srgbClr>
                  </a:outerShdw>
                </a:effectLst>
              </a:rPr>
              <a:t>		</a:t>
            </a:r>
          </a:p>
          <a:p>
            <a:pPr algn="just">
              <a:buNone/>
            </a:pPr>
            <a:r>
              <a:rPr lang="en-IN" b="1" dirty="0" smtClean="0">
                <a:effectLst>
                  <a:outerShdw blurRad="38100" dist="38100" dir="2700000" algn="tl">
                    <a:srgbClr val="000000">
                      <a:alpha val="43137"/>
                    </a:srgbClr>
                  </a:outerShdw>
                </a:effectLst>
              </a:rPr>
              <a:t>		The computer that serve on P2P computers are often termed as non-dedicated servers </a:t>
            </a:r>
          </a:p>
          <a:p>
            <a:pPr marL="0" indent="0">
              <a:buNone/>
            </a:pPr>
            <a:r>
              <a:rPr lang="en-IN" b="1" dirty="0">
                <a:effectLst>
                  <a:outerShdw blurRad="38100" dist="38100" dir="2700000" algn="tl">
                    <a:srgbClr val="000000">
                      <a:alpha val="43137"/>
                    </a:srgbClr>
                  </a:outerShdw>
                </a:effectLst>
              </a:rPr>
              <a:t> </a:t>
            </a:r>
            <a:r>
              <a:rPr lang="en-IN" b="1" dirty="0" smtClean="0">
                <a:effectLst>
                  <a:outerShdw blurRad="38100" dist="38100" dir="2700000" algn="tl">
                    <a:srgbClr val="000000">
                      <a:alpha val="43137"/>
                    </a:srgbClr>
                  </a:outerShdw>
                </a:effectLst>
              </a:rPr>
              <a:t>                                                             </a:t>
            </a:r>
            <a:r>
              <a:rPr lang="en-IN" b="1" dirty="0" err="1" smtClean="0">
                <a:effectLst>
                  <a:outerShdw blurRad="38100" dist="38100" dir="2700000" algn="tl">
                    <a:srgbClr val="000000">
                      <a:alpha val="43137"/>
                    </a:srgbClr>
                  </a:outerShdw>
                </a:effectLst>
              </a:rPr>
              <a:t>Contd</a:t>
            </a:r>
            <a:r>
              <a:rPr lang="en-IN" b="1" dirty="0" smtClean="0">
                <a:effectLst>
                  <a:outerShdw blurRad="38100" dist="38100" dir="2700000" algn="tl">
                    <a:srgbClr val="000000">
                      <a:alpha val="43137"/>
                    </a:srgbClr>
                  </a:outerShdw>
                </a:effectLst>
              </a:rPr>
              <a:t>….</a:t>
            </a:r>
          </a:p>
        </p:txBody>
      </p:sp>
      <p:sp>
        <p:nvSpPr>
          <p:cNvPr id="4" name="Rectangle 3"/>
          <p:cNvSpPr/>
          <p:nvPr/>
        </p:nvSpPr>
        <p:spPr>
          <a:xfrm>
            <a:off x="500034" y="285728"/>
            <a:ext cx="8143932" cy="836712"/>
          </a:xfrm>
          <a:prstGeom prst="rect">
            <a:avLst/>
          </a:prstGeom>
        </p:spPr>
        <p:style>
          <a:lnRef idx="3">
            <a:schemeClr val="lt1"/>
          </a:lnRef>
          <a:fillRef idx="1">
            <a:schemeClr val="accent3"/>
          </a:fillRef>
          <a:effectRef idx="1">
            <a:schemeClr val="accent3"/>
          </a:effectRef>
          <a:fontRef idx="minor">
            <a:schemeClr val="lt1"/>
          </a:fontRef>
        </p:style>
        <p:txBody>
          <a:bodyPr rtlCol="0" anchor="ctr"/>
          <a:lstStyle/>
          <a:p>
            <a:pPr algn="ctr"/>
            <a:r>
              <a:rPr lang="en-IN" sz="3200" b="1" dirty="0" smtClean="0">
                <a:effectLst>
                  <a:outerShdw blurRad="38100" dist="38100" dir="2700000" algn="tl">
                    <a:srgbClr val="000000">
                      <a:alpha val="43137"/>
                    </a:srgbClr>
                  </a:outerShdw>
                </a:effectLst>
              </a:rPr>
              <a:t>PEER TO PEER (P2P) NETWORKS</a:t>
            </a:r>
            <a:endParaRPr lang="en-IN" sz="3200" b="1" dirty="0">
              <a:effectLst>
                <a:outerShdw blurRad="38100" dist="38100" dir="2700000" algn="tl">
                  <a:srgbClr val="000000">
                    <a:alpha val="43137"/>
                  </a:srgbClr>
                </a:outerShdw>
              </a:effectLst>
            </a:endParaRPr>
          </a:p>
        </p:txBody>
      </p:sp>
    </p:spTree>
    <p:extLst>
      <p:ext uri="{BB962C8B-B14F-4D97-AF65-F5344CB8AC3E}">
        <p14:creationId xmlns="" xmlns:p14="http://schemas.microsoft.com/office/powerpoint/2010/main" val="189735911"/>
      </p:ext>
    </p:extLst>
  </p:cSld>
  <p:clrMapOvr>
    <a:masterClrMapping/>
  </p:clrMapOvr>
  <p:transition spd="med"/>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28596" y="1332788"/>
            <a:ext cx="8229600" cy="5239484"/>
          </a:xfrm>
        </p:spPr>
        <p:txBody>
          <a:bodyPr>
            <a:normAutofit/>
          </a:bodyPr>
          <a:lstStyle/>
          <a:p>
            <a:pPr algn="just"/>
            <a:r>
              <a:rPr lang="en-IN" sz="2800" b="1" dirty="0" smtClean="0">
                <a:effectLst>
                  <a:outerShdw blurRad="38100" dist="38100" dir="2700000" algn="tl">
                    <a:srgbClr val="000000">
                      <a:alpha val="43137"/>
                    </a:srgbClr>
                  </a:outerShdw>
                </a:effectLst>
              </a:rPr>
              <a:t>(P2P) networks are popular as home networks and for use in small companies as  they are inexpensive and easy to install ,but they are limited scope and are difficult to secure.</a:t>
            </a:r>
          </a:p>
          <a:p>
            <a:pPr algn="just"/>
            <a:r>
              <a:rPr lang="en-IN" sz="2800" b="1" dirty="0" smtClean="0">
                <a:effectLst>
                  <a:outerShdw blurRad="38100" dist="38100" dir="2700000" algn="tl">
                    <a:srgbClr val="000000">
                      <a:alpha val="43137"/>
                    </a:srgbClr>
                  </a:outerShdw>
                </a:effectLst>
              </a:rPr>
              <a:t>On small networks , workstation that can double up as a server is known as </a:t>
            </a:r>
          </a:p>
          <a:p>
            <a:pPr marL="0" indent="0" algn="just">
              <a:buNone/>
            </a:pPr>
            <a:r>
              <a:rPr lang="en-IN" sz="2800" b="1" dirty="0">
                <a:effectLst>
                  <a:outerShdw blurRad="38100" dist="38100" dir="2700000" algn="tl">
                    <a:srgbClr val="000000">
                      <a:alpha val="43137"/>
                    </a:srgbClr>
                  </a:outerShdw>
                </a:effectLst>
              </a:rPr>
              <a:t> </a:t>
            </a:r>
            <a:r>
              <a:rPr lang="en-IN" sz="2800" b="1" dirty="0" smtClean="0">
                <a:effectLst>
                  <a:outerShdw blurRad="38100" dist="38100" dir="2700000" algn="tl">
                    <a:srgbClr val="000000">
                      <a:alpha val="43137"/>
                    </a:srgbClr>
                  </a:outerShdw>
                </a:effectLst>
              </a:rPr>
              <a:t>   NON-DEDICATDED SERVER .</a:t>
            </a:r>
          </a:p>
          <a:p>
            <a:pPr algn="just"/>
            <a:r>
              <a:rPr lang="en-IN" sz="2800" b="1" dirty="0" smtClean="0">
                <a:effectLst>
                  <a:outerShdw blurRad="38100" dist="38100" dir="2700000" algn="tl">
                    <a:srgbClr val="000000">
                      <a:alpha val="43137"/>
                    </a:srgbClr>
                  </a:outerShdw>
                </a:effectLst>
              </a:rPr>
              <a:t>Non–Dedicated Server can shuttle b\w client as well as server role.</a:t>
            </a:r>
          </a:p>
          <a:p>
            <a:pPr algn="just"/>
            <a:r>
              <a:rPr lang="en-IN" sz="2800" b="1" dirty="0" smtClean="0">
                <a:effectLst>
                  <a:outerShdw blurRad="38100" dist="38100" dir="2700000" algn="tl">
                    <a:srgbClr val="000000">
                      <a:alpha val="43137"/>
                    </a:srgbClr>
                  </a:outerShdw>
                </a:effectLst>
              </a:rPr>
              <a:t>Small networks that are using such a servers are known as P2P networks.                               </a:t>
            </a:r>
            <a:endParaRPr lang="en-IN" sz="2800" b="1" dirty="0" smtClean="0">
              <a:solidFill>
                <a:srgbClr val="FF0000"/>
              </a:solidFill>
              <a:effectLst>
                <a:outerShdw blurRad="38100" dist="38100" dir="2700000" algn="tl">
                  <a:srgbClr val="000000">
                    <a:alpha val="43137"/>
                  </a:srgbClr>
                </a:outerShdw>
              </a:effectLst>
            </a:endParaRPr>
          </a:p>
        </p:txBody>
      </p:sp>
      <p:sp>
        <p:nvSpPr>
          <p:cNvPr id="4" name="Rectangle 3"/>
          <p:cNvSpPr/>
          <p:nvPr/>
        </p:nvSpPr>
        <p:spPr>
          <a:xfrm>
            <a:off x="500034" y="285728"/>
            <a:ext cx="8143932" cy="836712"/>
          </a:xfrm>
          <a:prstGeom prst="rect">
            <a:avLst/>
          </a:prstGeom>
        </p:spPr>
        <p:style>
          <a:lnRef idx="3">
            <a:schemeClr val="lt1"/>
          </a:lnRef>
          <a:fillRef idx="1">
            <a:schemeClr val="accent3"/>
          </a:fillRef>
          <a:effectRef idx="1">
            <a:schemeClr val="accent3"/>
          </a:effectRef>
          <a:fontRef idx="minor">
            <a:schemeClr val="lt1"/>
          </a:fontRef>
        </p:style>
        <p:txBody>
          <a:bodyPr rtlCol="0" anchor="ctr"/>
          <a:lstStyle/>
          <a:p>
            <a:pPr algn="ctr"/>
            <a:r>
              <a:rPr lang="en-IN" sz="3200" b="1" dirty="0" smtClean="0">
                <a:effectLst>
                  <a:outerShdw blurRad="38100" dist="38100" dir="2700000" algn="tl">
                    <a:srgbClr val="000000">
                      <a:alpha val="43137"/>
                    </a:srgbClr>
                  </a:outerShdw>
                </a:effectLst>
              </a:rPr>
              <a:t>PEER TO PEER (P2P) NETWORKS</a:t>
            </a:r>
            <a:endParaRPr lang="en-IN" sz="3200" b="1" dirty="0">
              <a:effectLst>
                <a:outerShdw blurRad="38100" dist="38100" dir="2700000" algn="tl">
                  <a:srgbClr val="000000">
                    <a:alpha val="43137"/>
                  </a:srgbClr>
                </a:outerShdw>
              </a:effectLst>
            </a:endParaRPr>
          </a:p>
        </p:txBody>
      </p:sp>
    </p:spTree>
    <p:extLst>
      <p:ext uri="{BB962C8B-B14F-4D97-AF65-F5344CB8AC3E}">
        <p14:creationId xmlns="" xmlns:p14="http://schemas.microsoft.com/office/powerpoint/2010/main" val="2353684283"/>
      </p:ext>
    </p:extLst>
  </p:cSld>
  <p:clrMapOvr>
    <a:masterClrMapping/>
  </p:clrMapOvr>
  <p:transition spd="med"/>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1000100" y="3357562"/>
            <a:ext cx="7286676" cy="836712"/>
          </a:xfrm>
          <a:prstGeom prst="rect">
            <a:avLst/>
          </a:prstGeom>
        </p:spPr>
        <p:style>
          <a:lnRef idx="3">
            <a:schemeClr val="lt1"/>
          </a:lnRef>
          <a:fillRef idx="1">
            <a:schemeClr val="accent4"/>
          </a:fillRef>
          <a:effectRef idx="1">
            <a:schemeClr val="accent4"/>
          </a:effectRef>
          <a:fontRef idx="minor">
            <a:schemeClr val="lt1"/>
          </a:fontRef>
        </p:style>
        <p:txBody>
          <a:bodyPr rtlCol="0" anchor="ctr"/>
          <a:lstStyle/>
          <a:p>
            <a:pPr algn="ctr"/>
            <a:r>
              <a:rPr lang="en-IN" sz="3200" b="1" dirty="0" smtClean="0">
                <a:effectLst>
                  <a:outerShdw blurRad="38100" dist="38100" dir="2700000" algn="tl">
                    <a:srgbClr val="000000">
                      <a:alpha val="43137"/>
                    </a:srgbClr>
                  </a:outerShdw>
                </a:effectLst>
              </a:rPr>
              <a:t>CLIENT / SERVER NETWORKS</a:t>
            </a:r>
            <a:endParaRPr lang="en-IN" sz="3200" b="1" dirty="0">
              <a:effectLst>
                <a:outerShdw blurRad="38100" dist="38100" dir="2700000" algn="tl">
                  <a:srgbClr val="000000">
                    <a:alpha val="43137"/>
                  </a:srgbClr>
                </a:outerShdw>
              </a:effectLst>
            </a:endParaRPr>
          </a:p>
        </p:txBody>
      </p:sp>
      <p:sp>
        <p:nvSpPr>
          <p:cNvPr id="7" name="Rectangle 6"/>
          <p:cNvSpPr/>
          <p:nvPr/>
        </p:nvSpPr>
        <p:spPr>
          <a:xfrm>
            <a:off x="714348" y="2143116"/>
            <a:ext cx="8001056" cy="908720"/>
          </a:xfrm>
          <a:prstGeom prst="rect">
            <a:avLst/>
          </a:prstGeom>
        </p:spPr>
        <p:style>
          <a:lnRef idx="3">
            <a:schemeClr val="lt1"/>
          </a:lnRef>
          <a:fillRef idx="1">
            <a:schemeClr val="accent6"/>
          </a:fillRef>
          <a:effectRef idx="1">
            <a:schemeClr val="accent6"/>
          </a:effectRef>
          <a:fontRef idx="minor">
            <a:schemeClr val="lt1"/>
          </a:fontRef>
        </p:style>
        <p:txBody>
          <a:bodyPr rtlCol="0" anchor="ctr"/>
          <a:lstStyle/>
          <a:p>
            <a:pPr algn="ctr"/>
            <a:r>
              <a:rPr lang="en-IN" sz="3200" b="1" dirty="0" smtClean="0">
                <a:effectLst>
                  <a:outerShdw blurRad="38100" dist="38100" dir="2700000" algn="tl">
                    <a:srgbClr val="000000">
                      <a:alpha val="43137"/>
                    </a:srgbClr>
                  </a:outerShdw>
                </a:effectLst>
              </a:rPr>
              <a:t>TYPES OF NETWORK BY COMPONENTS</a:t>
            </a:r>
            <a:endParaRPr lang="en-IN" sz="3200" b="1" dirty="0">
              <a:effectLst>
                <a:outerShdw blurRad="38100" dist="38100" dir="2700000" algn="tl">
                  <a:srgbClr val="000000">
                    <a:alpha val="43137"/>
                  </a:srgbClr>
                </a:outerShdw>
              </a:effectLst>
            </a:endParaRPr>
          </a:p>
        </p:txBody>
      </p:sp>
    </p:spTree>
    <p:extLst>
      <p:ext uri="{BB962C8B-B14F-4D97-AF65-F5344CB8AC3E}">
        <p14:creationId xmlns="" xmlns:p14="http://schemas.microsoft.com/office/powerpoint/2010/main" val="2353684283"/>
      </p:ext>
    </p:extLst>
  </p:cSld>
  <p:clrMapOvr>
    <a:masterClrMapping/>
  </p:clrMapOvr>
  <p:transition spd="med"/>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000100" y="428604"/>
            <a:ext cx="7286676" cy="836712"/>
          </a:xfrm>
          <a:prstGeom prst="rect">
            <a:avLst/>
          </a:prstGeom>
        </p:spPr>
        <p:style>
          <a:lnRef idx="3">
            <a:schemeClr val="lt1"/>
          </a:lnRef>
          <a:fillRef idx="1">
            <a:schemeClr val="accent4"/>
          </a:fillRef>
          <a:effectRef idx="1">
            <a:schemeClr val="accent4"/>
          </a:effectRef>
          <a:fontRef idx="minor">
            <a:schemeClr val="lt1"/>
          </a:fontRef>
        </p:style>
        <p:txBody>
          <a:bodyPr rtlCol="0" anchor="ctr"/>
          <a:lstStyle/>
          <a:p>
            <a:pPr algn="ctr"/>
            <a:r>
              <a:rPr lang="en-IN" sz="3200" b="1" dirty="0" smtClean="0">
                <a:effectLst>
                  <a:outerShdw blurRad="38100" dist="38100" dir="2700000" algn="tl">
                    <a:srgbClr val="000000">
                      <a:alpha val="43137"/>
                    </a:srgbClr>
                  </a:outerShdw>
                </a:effectLst>
              </a:rPr>
              <a:t>CLIENT / SERVER NETWORKS</a:t>
            </a:r>
            <a:endParaRPr lang="en-IN" sz="3200" b="1" dirty="0">
              <a:effectLst>
                <a:outerShdw blurRad="38100" dist="38100" dir="2700000" algn="tl">
                  <a:srgbClr val="000000">
                    <a:alpha val="43137"/>
                  </a:srgbClr>
                </a:outerShdw>
              </a:effectLst>
            </a:endParaRPr>
          </a:p>
        </p:txBody>
      </p:sp>
      <p:pic>
        <p:nvPicPr>
          <p:cNvPr id="3074" name="Picture 2" descr="C:\Users\AdmOfficer\Desktop\1200px-Client-server-model.svg.png"/>
          <p:cNvPicPr>
            <a:picLocks noChangeAspect="1" noChangeArrowheads="1"/>
          </p:cNvPicPr>
          <p:nvPr/>
        </p:nvPicPr>
        <p:blipFill>
          <a:blip r:embed="rId2"/>
          <a:srcRect/>
          <a:stretch>
            <a:fillRect/>
          </a:stretch>
        </p:blipFill>
        <p:spPr bwMode="auto">
          <a:xfrm>
            <a:off x="428596" y="1428736"/>
            <a:ext cx="8096267" cy="485776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 xmlns:p14="http://schemas.microsoft.com/office/powerpoint/2010/main" val="248414469"/>
      </p:ext>
    </p:extLst>
  </p:cSld>
  <p:clrMapOvr>
    <a:masterClrMapping/>
  </p:clrMapOvr>
  <p:transition spd="med"/>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0"/>
            <a:ext cx="8229600" cy="4997152"/>
          </a:xfrm>
        </p:spPr>
        <p:txBody>
          <a:bodyPr>
            <a:noAutofit/>
          </a:bodyPr>
          <a:lstStyle/>
          <a:p>
            <a:pPr algn="just"/>
            <a:r>
              <a:rPr lang="en-IN" sz="2800" b="1" dirty="0" smtClean="0">
                <a:effectLst>
                  <a:outerShdw blurRad="38100" dist="38100" dir="2700000" algn="tl">
                    <a:srgbClr val="000000">
                      <a:alpha val="43137"/>
                    </a:srgbClr>
                  </a:outerShdw>
                </a:effectLst>
              </a:rPr>
              <a:t>Unlike P2P networks , bigger networks prefer to have  centralised control .</a:t>
            </a:r>
          </a:p>
          <a:p>
            <a:pPr algn="just"/>
            <a:r>
              <a:rPr lang="en-IN" sz="2800" b="1" dirty="0" smtClean="0">
                <a:effectLst>
                  <a:outerShdw blurRad="38100" dist="38100" dir="2700000" algn="tl">
                    <a:srgbClr val="000000">
                      <a:alpha val="43137"/>
                    </a:srgbClr>
                  </a:outerShdw>
                </a:effectLst>
              </a:rPr>
              <a:t>They do this by clearing designations servers and clients such networks are called </a:t>
            </a:r>
          </a:p>
          <a:p>
            <a:pPr marL="0" indent="0" algn="just">
              <a:buNone/>
            </a:pPr>
            <a:r>
              <a:rPr lang="en-IN" sz="2800" b="1" dirty="0">
                <a:effectLst>
                  <a:outerShdw blurRad="38100" dist="38100" dir="2700000" algn="tl">
                    <a:srgbClr val="000000">
                      <a:alpha val="43137"/>
                    </a:srgbClr>
                  </a:outerShdw>
                </a:effectLst>
              </a:rPr>
              <a:t> </a:t>
            </a:r>
            <a:r>
              <a:rPr lang="en-IN" sz="2800" b="1" dirty="0" smtClean="0">
                <a:effectLst>
                  <a:outerShdw blurRad="38100" dist="38100" dir="2700000" algn="tl">
                    <a:srgbClr val="000000">
                      <a:alpha val="43137"/>
                    </a:srgbClr>
                  </a:outerShdw>
                </a:effectLst>
              </a:rPr>
              <a:t>   CLIENT-SERVER NETWORKS (or) </a:t>
            </a:r>
          </a:p>
          <a:p>
            <a:pPr marL="0" indent="0" algn="just">
              <a:buNone/>
            </a:pPr>
            <a:r>
              <a:rPr lang="en-IN" sz="2800" b="1" dirty="0">
                <a:effectLst>
                  <a:outerShdw blurRad="38100" dist="38100" dir="2700000" algn="tl">
                    <a:srgbClr val="000000">
                      <a:alpha val="43137"/>
                    </a:srgbClr>
                  </a:outerShdw>
                </a:effectLst>
              </a:rPr>
              <a:t> </a:t>
            </a:r>
            <a:r>
              <a:rPr lang="en-IN" sz="2800" b="1" dirty="0" smtClean="0">
                <a:effectLst>
                  <a:outerShdw blurRad="38100" dist="38100" dir="2700000" algn="tl">
                    <a:srgbClr val="000000">
                      <a:alpha val="43137"/>
                    </a:srgbClr>
                  </a:outerShdw>
                </a:effectLst>
              </a:rPr>
              <a:t>   MASTER-SLAVE NETWORKS.</a:t>
            </a:r>
          </a:p>
          <a:p>
            <a:pPr algn="just"/>
            <a:r>
              <a:rPr lang="en-IN" sz="2800" b="1" dirty="0" smtClean="0">
                <a:effectLst>
                  <a:outerShdw blurRad="38100" dist="38100" dir="2700000" algn="tl">
                    <a:srgbClr val="000000">
                      <a:alpha val="43137"/>
                    </a:srgbClr>
                  </a:outerShdw>
                </a:effectLst>
              </a:rPr>
              <a:t>On bigger network installation , there is a computer reserved for the server’s job and its only job is to help workstations access the data, software , hardware resources .                                       </a:t>
            </a:r>
            <a:r>
              <a:rPr lang="en-IN" sz="2800" b="1" dirty="0" smtClean="0">
                <a:solidFill>
                  <a:srgbClr val="FF0000"/>
                </a:solidFill>
                <a:effectLst>
                  <a:outerShdw blurRad="38100" dist="38100" dir="2700000" algn="tl">
                    <a:srgbClr val="000000">
                      <a:alpha val="43137"/>
                    </a:srgbClr>
                  </a:outerShdw>
                </a:effectLst>
              </a:rPr>
              <a:t>CONTD…</a:t>
            </a:r>
          </a:p>
        </p:txBody>
      </p:sp>
      <p:sp>
        <p:nvSpPr>
          <p:cNvPr id="4" name="Rectangle 3"/>
          <p:cNvSpPr/>
          <p:nvPr/>
        </p:nvSpPr>
        <p:spPr>
          <a:xfrm>
            <a:off x="1000100" y="428604"/>
            <a:ext cx="7286676" cy="836712"/>
          </a:xfrm>
          <a:prstGeom prst="rect">
            <a:avLst/>
          </a:prstGeom>
        </p:spPr>
        <p:style>
          <a:lnRef idx="3">
            <a:schemeClr val="lt1"/>
          </a:lnRef>
          <a:fillRef idx="1">
            <a:schemeClr val="accent4"/>
          </a:fillRef>
          <a:effectRef idx="1">
            <a:schemeClr val="accent4"/>
          </a:effectRef>
          <a:fontRef idx="minor">
            <a:schemeClr val="lt1"/>
          </a:fontRef>
        </p:style>
        <p:txBody>
          <a:bodyPr rtlCol="0" anchor="ctr"/>
          <a:lstStyle/>
          <a:p>
            <a:pPr algn="ctr"/>
            <a:r>
              <a:rPr lang="en-IN" sz="3200" b="1" dirty="0" smtClean="0">
                <a:effectLst>
                  <a:outerShdw blurRad="38100" dist="38100" dir="2700000" algn="tl">
                    <a:srgbClr val="000000">
                      <a:alpha val="43137"/>
                    </a:srgbClr>
                  </a:outerShdw>
                </a:effectLst>
              </a:rPr>
              <a:t>CLIENT / SERVER NETWORKS</a:t>
            </a:r>
            <a:endParaRPr lang="en-IN" sz="3200" b="1" dirty="0">
              <a:effectLst>
                <a:outerShdw blurRad="38100" dist="38100" dir="2700000" algn="tl">
                  <a:srgbClr val="000000">
                    <a:alpha val="43137"/>
                  </a:srgbClr>
                </a:outerShdw>
              </a:effectLst>
            </a:endParaRPr>
          </a:p>
        </p:txBody>
      </p:sp>
    </p:spTree>
    <p:extLst>
      <p:ext uri="{BB962C8B-B14F-4D97-AF65-F5344CB8AC3E}">
        <p14:creationId xmlns="" xmlns:p14="http://schemas.microsoft.com/office/powerpoint/2010/main" val="248414469"/>
      </p:ext>
    </p:extLst>
  </p:cSld>
  <p:clrMapOvr>
    <a:masterClrMapping/>
  </p:clrMapOvr>
  <p:transition spd="med"/>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28596" y="2071678"/>
            <a:ext cx="8229600" cy="3880452"/>
          </a:xfrm>
        </p:spPr>
        <p:txBody>
          <a:bodyPr>
            <a:normAutofit/>
          </a:bodyPr>
          <a:lstStyle/>
          <a:p>
            <a:pPr algn="just"/>
            <a:r>
              <a:rPr lang="en-IN" sz="2800" b="1" dirty="0" smtClean="0">
                <a:effectLst>
                  <a:outerShdw blurRad="38100" dist="38100" dir="2700000" algn="tl">
                    <a:srgbClr val="000000">
                      <a:alpha val="43137"/>
                    </a:srgbClr>
                  </a:outerShdw>
                </a:effectLst>
              </a:rPr>
              <a:t>It does not double up as workstation and such servers is known as dedicated servers.</a:t>
            </a:r>
          </a:p>
          <a:p>
            <a:pPr algn="just"/>
            <a:r>
              <a:rPr lang="en-IN" sz="2800" b="1" dirty="0" smtClean="0">
                <a:effectLst>
                  <a:outerShdw blurRad="38100" dist="38100" dir="2700000" algn="tl">
                    <a:srgbClr val="000000">
                      <a:alpha val="43137"/>
                    </a:srgbClr>
                  </a:outerShdw>
                </a:effectLst>
              </a:rPr>
              <a:t>Dedicated servers operates solely as a server on a network.</a:t>
            </a:r>
          </a:p>
          <a:p>
            <a:pPr algn="just"/>
            <a:r>
              <a:rPr lang="en-IN" sz="2800" b="1" dirty="0" smtClean="0">
                <a:effectLst>
                  <a:outerShdw blurRad="38100" dist="38100" dir="2700000" algn="tl">
                    <a:srgbClr val="000000">
                      <a:alpha val="43137"/>
                    </a:srgbClr>
                  </a:outerShdw>
                </a:effectLst>
              </a:rPr>
              <a:t>For ex : There may be a server exclusively for serving files – related requests like storing files  deciding about their access privileges &amp; regulating the amount of space allowed for each server.</a:t>
            </a:r>
            <a:endParaRPr lang="en-IN" sz="2800" b="1" dirty="0">
              <a:effectLst>
                <a:outerShdw blurRad="38100" dist="38100" dir="2700000" algn="tl">
                  <a:srgbClr val="000000">
                    <a:alpha val="43137"/>
                  </a:srgbClr>
                </a:outerShdw>
              </a:effectLst>
            </a:endParaRPr>
          </a:p>
        </p:txBody>
      </p:sp>
      <p:sp>
        <p:nvSpPr>
          <p:cNvPr id="4" name="Rectangle 3"/>
          <p:cNvSpPr/>
          <p:nvPr/>
        </p:nvSpPr>
        <p:spPr>
          <a:xfrm>
            <a:off x="1000100" y="428604"/>
            <a:ext cx="7286676" cy="836712"/>
          </a:xfrm>
          <a:prstGeom prst="rect">
            <a:avLst/>
          </a:prstGeom>
        </p:spPr>
        <p:style>
          <a:lnRef idx="3">
            <a:schemeClr val="lt1"/>
          </a:lnRef>
          <a:fillRef idx="1">
            <a:schemeClr val="accent4"/>
          </a:fillRef>
          <a:effectRef idx="1">
            <a:schemeClr val="accent4"/>
          </a:effectRef>
          <a:fontRef idx="minor">
            <a:schemeClr val="lt1"/>
          </a:fontRef>
        </p:style>
        <p:txBody>
          <a:bodyPr rtlCol="0" anchor="ctr"/>
          <a:lstStyle/>
          <a:p>
            <a:pPr algn="ctr"/>
            <a:r>
              <a:rPr lang="en-IN" sz="3200" b="1" dirty="0" smtClean="0">
                <a:effectLst>
                  <a:outerShdw blurRad="38100" dist="38100" dir="2700000" algn="tl">
                    <a:srgbClr val="000000">
                      <a:alpha val="43137"/>
                    </a:srgbClr>
                  </a:outerShdw>
                </a:effectLst>
              </a:rPr>
              <a:t>CLIENT / SERVER NETWORKS</a:t>
            </a:r>
            <a:endParaRPr lang="en-IN" sz="3200" b="1" dirty="0">
              <a:effectLst>
                <a:outerShdw blurRad="38100" dist="38100" dir="2700000" algn="tl">
                  <a:srgbClr val="000000">
                    <a:alpha val="43137"/>
                  </a:srgbClr>
                </a:outerShdw>
              </a:effectLst>
            </a:endParaRPr>
          </a:p>
        </p:txBody>
      </p:sp>
    </p:spTree>
    <p:extLst>
      <p:ext uri="{BB962C8B-B14F-4D97-AF65-F5344CB8AC3E}">
        <p14:creationId xmlns="" xmlns:p14="http://schemas.microsoft.com/office/powerpoint/2010/main" val="1848150822"/>
      </p:ext>
    </p:extLst>
  </p:cSld>
  <p:clrMapOvr>
    <a:masterClrMapping/>
  </p:clrMapOvr>
  <p:transition spd="med"/>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500034" y="2857496"/>
            <a:ext cx="8215338" cy="857232"/>
          </a:xfrm>
          <a:prstGeom prst="rect">
            <a:avLst/>
          </a:prstGeom>
        </p:spPr>
        <p:style>
          <a:lnRef idx="3">
            <a:schemeClr val="lt1"/>
          </a:lnRef>
          <a:fillRef idx="1">
            <a:schemeClr val="accent5"/>
          </a:fillRef>
          <a:effectRef idx="1">
            <a:schemeClr val="accent5"/>
          </a:effectRef>
          <a:fontRef idx="minor">
            <a:schemeClr val="lt1"/>
          </a:fontRef>
        </p:style>
        <p:txBody>
          <a:bodyPr rtlCol="0" anchor="ctr"/>
          <a:lstStyle/>
          <a:p>
            <a:pPr algn="ctr"/>
            <a:r>
              <a:rPr lang="en-IN" sz="3200" b="1" dirty="0" smtClean="0"/>
              <a:t>DIFFERENCE BETWEEN CLIENT SERVER AND P2P</a:t>
            </a:r>
            <a:endParaRPr lang="en-IN" sz="3200" b="1" dirty="0"/>
          </a:p>
        </p:txBody>
      </p:sp>
    </p:spTree>
    <p:extLst>
      <p:ext uri="{BB962C8B-B14F-4D97-AF65-F5344CB8AC3E}">
        <p14:creationId xmlns="" xmlns:p14="http://schemas.microsoft.com/office/powerpoint/2010/main" val="4090157131"/>
      </p:ext>
    </p:extLst>
  </p:cSld>
  <p:clrMapOvr>
    <a:masterClrMapping/>
  </p:clrMapOvr>
  <p:transition spd="med"/>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357158" y="2780928"/>
            <a:ext cx="8429684" cy="862386"/>
          </a:xfrm>
        </p:spPr>
        <p:style>
          <a:lnRef idx="3">
            <a:schemeClr val="lt1"/>
          </a:lnRef>
          <a:fillRef idx="1">
            <a:schemeClr val="accent5"/>
          </a:fillRef>
          <a:effectRef idx="1">
            <a:schemeClr val="accent5"/>
          </a:effectRef>
          <a:fontRef idx="minor">
            <a:schemeClr val="lt1"/>
          </a:fontRef>
        </p:style>
        <p:txBody>
          <a:bodyPr>
            <a:normAutofit/>
          </a:bodyPr>
          <a:lstStyle/>
          <a:p>
            <a:pPr marL="514350" indent="-514350" algn="ctr"/>
            <a:r>
              <a:rPr lang="en-IN" sz="3600" b="1" dirty="0" smtClean="0">
                <a:solidFill>
                  <a:schemeClr val="bg1"/>
                </a:solidFill>
                <a:effectLst>
                  <a:outerShdw blurRad="38100" dist="38100" dir="2700000" algn="tl">
                    <a:srgbClr val="000000">
                      <a:alpha val="43137"/>
                    </a:srgbClr>
                  </a:outerShdw>
                </a:effectLst>
              </a:rPr>
              <a:t>ADVANTAGES OF COMPUTER NETWORK</a:t>
            </a:r>
          </a:p>
        </p:txBody>
      </p:sp>
    </p:spTree>
    <p:extLst>
      <p:ext uri="{BB962C8B-B14F-4D97-AF65-F5344CB8AC3E}">
        <p14:creationId xmlns="" xmlns:p14="http://schemas.microsoft.com/office/powerpoint/2010/main" val="108384303"/>
      </p:ext>
    </p:extLst>
  </p:cSld>
  <p:clrMapOvr>
    <a:masterClrMapping/>
  </p:clrMapOvr>
  <p:transition spd="med"/>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85720" y="285728"/>
            <a:ext cx="8215338" cy="857232"/>
          </a:xfrm>
          <a:prstGeom prst="rect">
            <a:avLst/>
          </a:prstGeom>
        </p:spPr>
        <p:style>
          <a:lnRef idx="3">
            <a:schemeClr val="lt1"/>
          </a:lnRef>
          <a:fillRef idx="1">
            <a:schemeClr val="accent5"/>
          </a:fillRef>
          <a:effectRef idx="1">
            <a:schemeClr val="accent5"/>
          </a:effectRef>
          <a:fontRef idx="minor">
            <a:schemeClr val="lt1"/>
          </a:fontRef>
        </p:style>
        <p:txBody>
          <a:bodyPr rtlCol="0" anchor="ctr"/>
          <a:lstStyle/>
          <a:p>
            <a:pPr algn="ctr"/>
            <a:r>
              <a:rPr lang="en-IN" sz="3200" b="1" dirty="0" smtClean="0"/>
              <a:t>DIFFERENCE BETWEEN CLIENT SERVER AND P2P</a:t>
            </a:r>
            <a:endParaRPr lang="en-IN" sz="3200" b="1" dirty="0"/>
          </a:p>
        </p:txBody>
      </p:sp>
      <p:graphicFrame>
        <p:nvGraphicFramePr>
          <p:cNvPr id="5" name="Table 4"/>
          <p:cNvGraphicFramePr>
            <a:graphicFrameLocks noGrp="1"/>
          </p:cNvGraphicFramePr>
          <p:nvPr>
            <p:extLst>
              <p:ext uri="{D42A27DB-BD31-4B8C-83A1-F6EECF244321}">
                <p14:modId xmlns="" xmlns:p14="http://schemas.microsoft.com/office/powerpoint/2010/main" val="3070437514"/>
              </p:ext>
            </p:extLst>
          </p:nvPr>
        </p:nvGraphicFramePr>
        <p:xfrm>
          <a:off x="285720" y="2214554"/>
          <a:ext cx="8501121" cy="3884300"/>
        </p:xfrm>
        <a:graphic>
          <a:graphicData uri="http://schemas.openxmlformats.org/drawingml/2006/table">
            <a:tbl>
              <a:tblPr firstRow="1" bandRow="1">
                <a:tableStyleId>{073A0DAA-6AF3-43AB-8588-CEC1D06C72B9}</a:tableStyleId>
              </a:tblPr>
              <a:tblGrid>
                <a:gridCol w="1647715"/>
                <a:gridCol w="3446020"/>
                <a:gridCol w="3407386"/>
              </a:tblGrid>
              <a:tr h="714380">
                <a:tc>
                  <a:txBody>
                    <a:bodyPr/>
                    <a:lstStyle/>
                    <a:p>
                      <a:r>
                        <a:rPr lang="en-IN" sz="2800" b="1" dirty="0" smtClean="0">
                          <a:effectLst>
                            <a:outerShdw blurRad="38100" dist="38100" dir="2700000" algn="tl">
                              <a:srgbClr val="000000">
                                <a:alpha val="43137"/>
                              </a:srgbClr>
                            </a:outerShdw>
                          </a:effectLst>
                        </a:rPr>
                        <a:t>SERVICE</a:t>
                      </a:r>
                      <a:endParaRPr lang="en-IN" sz="2800" b="1" dirty="0">
                        <a:solidFill>
                          <a:schemeClr val="tx1"/>
                        </a:solidFill>
                        <a:effectLst>
                          <a:outerShdw blurRad="38100" dist="38100" dir="2700000" algn="tl">
                            <a:srgbClr val="000000">
                              <a:alpha val="43137"/>
                            </a:srgbClr>
                          </a:outerShdw>
                        </a:effectLst>
                      </a:endParaRPr>
                    </a:p>
                  </a:txBody>
                  <a:tcPr/>
                </a:tc>
                <a:tc>
                  <a:txBody>
                    <a:bodyPr/>
                    <a:lstStyle/>
                    <a:p>
                      <a:r>
                        <a:rPr lang="en-IN" sz="2800" b="1" dirty="0" smtClean="0">
                          <a:effectLst>
                            <a:outerShdw blurRad="38100" dist="38100" dir="2700000" algn="tl">
                              <a:srgbClr val="000000">
                                <a:alpha val="43137"/>
                              </a:srgbClr>
                            </a:outerShdw>
                          </a:effectLst>
                        </a:rPr>
                        <a:t>CLIENT SERVER </a:t>
                      </a:r>
                      <a:endParaRPr lang="en-IN" sz="2800" b="1" dirty="0">
                        <a:solidFill>
                          <a:schemeClr val="tx1"/>
                        </a:solidFill>
                        <a:effectLst>
                          <a:outerShdw blurRad="38100" dist="38100" dir="2700000" algn="tl">
                            <a:srgbClr val="000000">
                              <a:alpha val="43137"/>
                            </a:srgbClr>
                          </a:outerShdw>
                        </a:effectLst>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IN" sz="2800" b="1" dirty="0" smtClean="0">
                          <a:effectLst>
                            <a:outerShdw blurRad="38100" dist="38100" dir="2700000" algn="tl">
                              <a:srgbClr val="000000">
                                <a:alpha val="43137"/>
                              </a:srgbClr>
                            </a:outerShdw>
                          </a:effectLst>
                        </a:rPr>
                        <a:t>P2P</a:t>
                      </a:r>
                      <a:endParaRPr lang="en-IN" sz="2800" b="1" dirty="0">
                        <a:solidFill>
                          <a:schemeClr val="tx1"/>
                        </a:solidFill>
                        <a:effectLst>
                          <a:outerShdw blurRad="38100" dist="38100" dir="2700000" algn="tl">
                            <a:srgbClr val="000000">
                              <a:alpha val="43137"/>
                            </a:srgbClr>
                          </a:outerShdw>
                        </a:effectLst>
                      </a:endParaRPr>
                    </a:p>
                  </a:txBody>
                  <a:tcPr/>
                </a:tc>
              </a:tr>
              <a:tr h="757161">
                <a:tc>
                  <a:txBody>
                    <a:bodyPr/>
                    <a:lstStyle/>
                    <a:p>
                      <a:r>
                        <a:rPr lang="en-IN" sz="2800" b="1" dirty="0" smtClean="0">
                          <a:effectLst>
                            <a:outerShdw blurRad="38100" dist="38100" dir="2700000" algn="tl">
                              <a:srgbClr val="000000">
                                <a:alpha val="43137"/>
                              </a:srgbClr>
                            </a:outerShdw>
                          </a:effectLst>
                        </a:rPr>
                        <a:t>SECURITY</a:t>
                      </a:r>
                      <a:endParaRPr lang="en-IN" sz="2800" b="1" dirty="0">
                        <a:solidFill>
                          <a:schemeClr val="tx1"/>
                        </a:solidFill>
                        <a:effectLst>
                          <a:outerShdw blurRad="38100" dist="38100" dir="2700000" algn="tl">
                            <a:srgbClr val="000000">
                              <a:alpha val="43137"/>
                            </a:srgbClr>
                          </a:outerShdw>
                        </a:effectLst>
                      </a:endParaRPr>
                    </a:p>
                  </a:txBody>
                  <a:tcPr/>
                </a:tc>
                <a:tc>
                  <a:txBody>
                    <a:bodyPr/>
                    <a:lstStyle/>
                    <a:p>
                      <a:r>
                        <a:rPr lang="en-IN" sz="2800" b="1" dirty="0" smtClean="0">
                          <a:effectLst>
                            <a:outerShdw blurRad="38100" dist="38100" dir="2700000" algn="tl">
                              <a:srgbClr val="000000">
                                <a:alpha val="43137"/>
                              </a:srgbClr>
                            </a:outerShdw>
                          </a:effectLst>
                        </a:rPr>
                        <a:t>The server controls</a:t>
                      </a:r>
                      <a:r>
                        <a:rPr lang="en-IN" sz="2800" b="1" baseline="0" dirty="0" smtClean="0">
                          <a:effectLst>
                            <a:outerShdw blurRad="38100" dist="38100" dir="2700000" algn="tl">
                              <a:srgbClr val="000000">
                                <a:alpha val="43137"/>
                              </a:srgbClr>
                            </a:outerShdw>
                          </a:effectLst>
                        </a:rPr>
                        <a:t> security of network </a:t>
                      </a:r>
                      <a:endParaRPr lang="en-IN" sz="2800" b="1" dirty="0">
                        <a:solidFill>
                          <a:schemeClr val="tx1"/>
                        </a:solidFill>
                        <a:effectLst>
                          <a:outerShdw blurRad="38100" dist="38100" dir="2700000" algn="tl">
                            <a:srgbClr val="000000">
                              <a:alpha val="43137"/>
                            </a:srgbClr>
                          </a:outerShdw>
                        </a:effectLst>
                      </a:endParaRPr>
                    </a:p>
                  </a:txBody>
                  <a:tcPr/>
                </a:tc>
                <a:tc>
                  <a:txBody>
                    <a:bodyPr/>
                    <a:lstStyle/>
                    <a:p>
                      <a:r>
                        <a:rPr lang="en-IN" sz="2800" b="1" dirty="0" smtClean="0">
                          <a:effectLst>
                            <a:outerShdw blurRad="38100" dist="38100" dir="2700000" algn="tl">
                              <a:srgbClr val="000000">
                                <a:alpha val="43137"/>
                              </a:srgbClr>
                            </a:outerShdw>
                          </a:effectLst>
                        </a:rPr>
                        <a:t>No central control over security</a:t>
                      </a:r>
                      <a:endParaRPr lang="en-IN" sz="2800" b="1" dirty="0">
                        <a:solidFill>
                          <a:schemeClr val="tx1"/>
                        </a:solidFill>
                        <a:effectLst>
                          <a:outerShdw blurRad="38100" dist="38100" dir="2700000" algn="tl">
                            <a:srgbClr val="000000">
                              <a:alpha val="43137"/>
                            </a:srgbClr>
                          </a:outerShdw>
                        </a:effectLst>
                      </a:endParaRPr>
                    </a:p>
                  </a:txBody>
                  <a:tcPr/>
                </a:tc>
              </a:tr>
              <a:tr h="1046002">
                <a:tc>
                  <a:txBody>
                    <a:bodyPr/>
                    <a:lstStyle/>
                    <a:p>
                      <a:r>
                        <a:rPr lang="en-IN" sz="2800" b="1" dirty="0" smtClean="0">
                          <a:effectLst>
                            <a:outerShdw blurRad="38100" dist="38100" dir="2700000" algn="tl">
                              <a:srgbClr val="000000">
                                <a:alpha val="43137"/>
                              </a:srgbClr>
                            </a:outerShdw>
                          </a:effectLst>
                        </a:rPr>
                        <a:t>MANAGEMENT</a:t>
                      </a:r>
                      <a:endParaRPr lang="en-IN" sz="2800" b="1" dirty="0">
                        <a:effectLst>
                          <a:outerShdw blurRad="38100" dist="38100" dir="2700000" algn="tl">
                            <a:srgbClr val="000000">
                              <a:alpha val="43137"/>
                            </a:srgbClr>
                          </a:outerShdw>
                        </a:effectLst>
                      </a:endParaRPr>
                    </a:p>
                  </a:txBody>
                  <a:tcPr/>
                </a:tc>
                <a:tc>
                  <a:txBody>
                    <a:bodyPr/>
                    <a:lstStyle/>
                    <a:p>
                      <a:r>
                        <a:rPr lang="en-IN" sz="2800" b="1" dirty="0" smtClean="0">
                          <a:effectLst>
                            <a:outerShdw blurRad="38100" dist="38100" dir="2700000" algn="tl">
                              <a:srgbClr val="000000">
                                <a:alpha val="43137"/>
                              </a:srgbClr>
                            </a:outerShdw>
                          </a:effectLst>
                        </a:rPr>
                        <a:t>The</a:t>
                      </a:r>
                      <a:r>
                        <a:rPr lang="en-IN" sz="2800" b="1" baseline="0" dirty="0" smtClean="0">
                          <a:effectLst>
                            <a:outerShdw blurRad="38100" dist="38100" dir="2700000" algn="tl">
                              <a:srgbClr val="000000">
                                <a:alpha val="43137"/>
                              </a:srgbClr>
                            </a:outerShdw>
                          </a:effectLst>
                        </a:rPr>
                        <a:t> server manages the network .</a:t>
                      </a:r>
                    </a:p>
                    <a:p>
                      <a:r>
                        <a:rPr lang="en-IN" sz="2800" b="1" baseline="0" dirty="0" smtClean="0">
                          <a:effectLst>
                            <a:outerShdw blurRad="38100" dist="38100" dir="2700000" algn="tl">
                              <a:srgbClr val="000000">
                                <a:alpha val="43137"/>
                              </a:srgbClr>
                            </a:outerShdw>
                          </a:effectLst>
                        </a:rPr>
                        <a:t>Needs a  dedicated team of people to manage the server .</a:t>
                      </a:r>
                      <a:endParaRPr lang="en-IN" sz="2800" b="1" dirty="0">
                        <a:effectLst>
                          <a:outerShdw blurRad="38100" dist="38100" dir="2700000" algn="tl">
                            <a:srgbClr val="000000">
                              <a:alpha val="43137"/>
                            </a:srgbClr>
                          </a:outerShdw>
                        </a:effectLst>
                      </a:endParaRPr>
                    </a:p>
                  </a:txBody>
                  <a:tcPr/>
                </a:tc>
                <a:tc>
                  <a:txBody>
                    <a:bodyPr/>
                    <a:lstStyle/>
                    <a:p>
                      <a:r>
                        <a:rPr lang="en-IN" sz="2800" b="1" dirty="0" smtClean="0">
                          <a:effectLst>
                            <a:outerShdw blurRad="38100" dist="38100" dir="2700000" algn="tl">
                              <a:srgbClr val="000000">
                                <a:alpha val="43137"/>
                              </a:srgbClr>
                            </a:outerShdw>
                          </a:effectLst>
                        </a:rPr>
                        <a:t>No central  control</a:t>
                      </a:r>
                      <a:r>
                        <a:rPr lang="en-IN" sz="2800" b="1" baseline="0" dirty="0" smtClean="0">
                          <a:effectLst>
                            <a:outerShdw blurRad="38100" dist="38100" dir="2700000" algn="tl">
                              <a:srgbClr val="000000">
                                <a:alpha val="43137"/>
                              </a:srgbClr>
                            </a:outerShdw>
                          </a:effectLst>
                        </a:rPr>
                        <a:t> over the network .</a:t>
                      </a:r>
                    </a:p>
                    <a:p>
                      <a:r>
                        <a:rPr lang="en-IN" sz="2800" b="1" baseline="0" dirty="0" smtClean="0">
                          <a:effectLst>
                            <a:outerShdw blurRad="38100" dist="38100" dir="2700000" algn="tl">
                              <a:srgbClr val="000000">
                                <a:alpha val="43137"/>
                              </a:srgbClr>
                            </a:outerShdw>
                          </a:effectLst>
                        </a:rPr>
                        <a:t>Any one can set up.</a:t>
                      </a:r>
                      <a:endParaRPr lang="en-IN" sz="2800" b="1" dirty="0">
                        <a:effectLst>
                          <a:outerShdw blurRad="38100" dist="38100" dir="2700000" algn="tl">
                            <a:srgbClr val="000000">
                              <a:alpha val="43137"/>
                            </a:srgbClr>
                          </a:outerShdw>
                        </a:effectLst>
                      </a:endParaRPr>
                    </a:p>
                  </a:txBody>
                  <a:tcPr/>
                </a:tc>
              </a:tr>
            </a:tbl>
          </a:graphicData>
        </a:graphic>
      </p:graphicFrame>
    </p:spTree>
    <p:extLst>
      <p:ext uri="{BB962C8B-B14F-4D97-AF65-F5344CB8AC3E}">
        <p14:creationId xmlns="" xmlns:p14="http://schemas.microsoft.com/office/powerpoint/2010/main" val="4090157131"/>
      </p:ext>
    </p:extLst>
  </p:cSld>
  <p:clrMapOvr>
    <a:masterClrMapping/>
  </p:clrMapOvr>
  <p:transition spd="med"/>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85720" y="285728"/>
            <a:ext cx="8215338" cy="857232"/>
          </a:xfrm>
          <a:prstGeom prst="rect">
            <a:avLst/>
          </a:prstGeom>
        </p:spPr>
        <p:style>
          <a:lnRef idx="3">
            <a:schemeClr val="lt1"/>
          </a:lnRef>
          <a:fillRef idx="1">
            <a:schemeClr val="accent5"/>
          </a:fillRef>
          <a:effectRef idx="1">
            <a:schemeClr val="accent5"/>
          </a:effectRef>
          <a:fontRef idx="minor">
            <a:schemeClr val="lt1"/>
          </a:fontRef>
        </p:style>
        <p:txBody>
          <a:bodyPr rtlCol="0" anchor="ctr"/>
          <a:lstStyle/>
          <a:p>
            <a:pPr algn="ctr"/>
            <a:r>
              <a:rPr lang="en-IN" sz="3200" b="1" dirty="0" smtClean="0"/>
              <a:t>DIFFERENCE BETWEEN CLIENT SERVER AND P2P</a:t>
            </a:r>
            <a:endParaRPr lang="en-IN" sz="3200" b="1" dirty="0"/>
          </a:p>
        </p:txBody>
      </p:sp>
      <p:graphicFrame>
        <p:nvGraphicFramePr>
          <p:cNvPr id="5" name="Table 4"/>
          <p:cNvGraphicFramePr>
            <a:graphicFrameLocks noGrp="1"/>
          </p:cNvGraphicFramePr>
          <p:nvPr>
            <p:extLst>
              <p:ext uri="{D42A27DB-BD31-4B8C-83A1-F6EECF244321}">
                <p14:modId xmlns="" xmlns:p14="http://schemas.microsoft.com/office/powerpoint/2010/main" val="3070437514"/>
              </p:ext>
            </p:extLst>
          </p:nvPr>
        </p:nvGraphicFramePr>
        <p:xfrm>
          <a:off x="214282" y="2000240"/>
          <a:ext cx="8501122" cy="2128761"/>
        </p:xfrm>
        <a:graphic>
          <a:graphicData uri="http://schemas.openxmlformats.org/drawingml/2006/table">
            <a:tbl>
              <a:tblPr firstRow="1" bandRow="1">
                <a:tableStyleId>{073A0DAA-6AF3-43AB-8588-CEC1D06C72B9}</a:tableStyleId>
              </a:tblPr>
              <a:tblGrid>
                <a:gridCol w="2714644"/>
                <a:gridCol w="2571768"/>
                <a:gridCol w="3214710"/>
              </a:tblGrid>
              <a:tr h="757161">
                <a:tc>
                  <a:txBody>
                    <a:bodyPr/>
                    <a:lstStyle/>
                    <a:p>
                      <a:r>
                        <a:rPr lang="en-IN" sz="2800" b="1" dirty="0" smtClean="0">
                          <a:effectLst>
                            <a:outerShdw blurRad="38100" dist="38100" dir="2700000" algn="tl">
                              <a:srgbClr val="000000">
                                <a:alpha val="43137"/>
                              </a:srgbClr>
                            </a:outerShdw>
                          </a:effectLst>
                        </a:rPr>
                        <a:t>SERVICE</a:t>
                      </a:r>
                      <a:endParaRPr lang="en-IN" sz="2800" b="1" dirty="0">
                        <a:solidFill>
                          <a:schemeClr val="tx1"/>
                        </a:solidFill>
                        <a:effectLst>
                          <a:outerShdw blurRad="38100" dist="38100" dir="2700000" algn="tl">
                            <a:srgbClr val="000000">
                              <a:alpha val="43137"/>
                            </a:srgbClr>
                          </a:outerShdw>
                        </a:effectLst>
                      </a:endParaRPr>
                    </a:p>
                  </a:txBody>
                  <a:tcPr/>
                </a:tc>
                <a:tc>
                  <a:txBody>
                    <a:bodyPr/>
                    <a:lstStyle/>
                    <a:p>
                      <a:r>
                        <a:rPr lang="en-IN" sz="2800" b="1" dirty="0" smtClean="0">
                          <a:effectLst>
                            <a:outerShdw blurRad="38100" dist="38100" dir="2700000" algn="tl">
                              <a:srgbClr val="000000">
                                <a:alpha val="43137"/>
                              </a:srgbClr>
                            </a:outerShdw>
                          </a:effectLst>
                        </a:rPr>
                        <a:t>CLIENT SERVER </a:t>
                      </a:r>
                      <a:endParaRPr lang="en-IN" sz="2800" b="1" dirty="0">
                        <a:solidFill>
                          <a:schemeClr val="tx1"/>
                        </a:solidFill>
                        <a:effectLst>
                          <a:outerShdw blurRad="38100" dist="38100" dir="2700000" algn="tl">
                            <a:srgbClr val="000000">
                              <a:alpha val="43137"/>
                            </a:srgbClr>
                          </a:outerShdw>
                        </a:effectLst>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IN" sz="2800" b="1" dirty="0" smtClean="0">
                          <a:effectLst>
                            <a:outerShdw blurRad="38100" dist="38100" dir="2700000" algn="tl">
                              <a:srgbClr val="000000">
                                <a:alpha val="43137"/>
                              </a:srgbClr>
                            </a:outerShdw>
                          </a:effectLst>
                        </a:rPr>
                        <a:t>P2P</a:t>
                      </a:r>
                    </a:p>
                  </a:txBody>
                  <a:tcPr/>
                </a:tc>
              </a:tr>
              <a:tr h="1046002">
                <a:tc>
                  <a:txBody>
                    <a:bodyPr/>
                    <a:lstStyle/>
                    <a:p>
                      <a:r>
                        <a:rPr lang="en-IN" sz="2800" b="1" dirty="0" smtClean="0">
                          <a:effectLst>
                            <a:outerShdw blurRad="38100" dist="38100" dir="2700000" algn="tl">
                              <a:srgbClr val="000000">
                                <a:alpha val="43137"/>
                              </a:srgbClr>
                            </a:outerShdw>
                          </a:effectLst>
                        </a:rPr>
                        <a:t>DEPENDENCY</a:t>
                      </a:r>
                      <a:endParaRPr lang="en-IN" sz="2800" b="1" dirty="0">
                        <a:effectLst>
                          <a:outerShdw blurRad="38100" dist="38100" dir="2700000" algn="tl">
                            <a:srgbClr val="000000">
                              <a:alpha val="43137"/>
                            </a:srgbClr>
                          </a:outerShdw>
                        </a:effectLst>
                      </a:endParaRPr>
                    </a:p>
                  </a:txBody>
                  <a:tcPr/>
                </a:tc>
                <a:tc>
                  <a:txBody>
                    <a:bodyPr/>
                    <a:lstStyle/>
                    <a:p>
                      <a:pPr algn="just"/>
                      <a:r>
                        <a:rPr lang="en-IN" sz="2800" b="1" dirty="0" smtClean="0">
                          <a:effectLst>
                            <a:outerShdw blurRad="38100" dist="38100" dir="2700000" algn="tl">
                              <a:srgbClr val="000000">
                                <a:alpha val="43137"/>
                              </a:srgbClr>
                            </a:outerShdw>
                          </a:effectLst>
                        </a:rPr>
                        <a:t>Clients are depend</a:t>
                      </a:r>
                      <a:r>
                        <a:rPr lang="en-IN" sz="2800" b="1" baseline="0" dirty="0" smtClean="0">
                          <a:effectLst>
                            <a:outerShdw blurRad="38100" dist="38100" dir="2700000" algn="tl">
                              <a:srgbClr val="000000">
                                <a:alpha val="43137"/>
                              </a:srgbClr>
                            </a:outerShdw>
                          </a:effectLst>
                        </a:rPr>
                        <a:t> on the servers.</a:t>
                      </a:r>
                      <a:endParaRPr lang="en-IN" sz="2800" b="1" dirty="0">
                        <a:effectLst>
                          <a:outerShdw blurRad="38100" dist="38100" dir="2700000" algn="tl">
                            <a:srgbClr val="000000">
                              <a:alpha val="43137"/>
                            </a:srgbClr>
                          </a:outerShdw>
                        </a:effectLst>
                      </a:endParaRPr>
                    </a:p>
                  </a:txBody>
                  <a:tcPr/>
                </a:tc>
                <a:tc>
                  <a:txBody>
                    <a:bodyPr/>
                    <a:lstStyle/>
                    <a:p>
                      <a:pPr algn="just"/>
                      <a:r>
                        <a:rPr lang="en-IN" sz="2800" b="1" dirty="0" smtClean="0">
                          <a:effectLst>
                            <a:outerShdw blurRad="38100" dist="38100" dir="2700000" algn="tl">
                              <a:srgbClr val="000000">
                                <a:alpha val="43137"/>
                              </a:srgbClr>
                            </a:outerShdw>
                          </a:effectLst>
                        </a:rPr>
                        <a:t>Clients are not depend</a:t>
                      </a:r>
                      <a:r>
                        <a:rPr lang="en-IN" sz="2800" b="1" baseline="0" dirty="0" smtClean="0">
                          <a:effectLst>
                            <a:outerShdw blurRad="38100" dist="38100" dir="2700000" algn="tl">
                              <a:srgbClr val="000000">
                                <a:alpha val="43137"/>
                              </a:srgbClr>
                            </a:outerShdw>
                          </a:effectLst>
                        </a:rPr>
                        <a:t> on central</a:t>
                      </a:r>
                    </a:p>
                    <a:p>
                      <a:pPr algn="just"/>
                      <a:r>
                        <a:rPr lang="en-IN" sz="2800" b="1" baseline="0" dirty="0" smtClean="0">
                          <a:effectLst>
                            <a:outerShdw blurRad="38100" dist="38100" dir="2700000" algn="tl">
                              <a:srgbClr val="000000">
                                <a:alpha val="43137"/>
                              </a:srgbClr>
                            </a:outerShdw>
                          </a:effectLst>
                        </a:rPr>
                        <a:t>servers.</a:t>
                      </a:r>
                      <a:endParaRPr lang="en-IN" sz="2800" b="1" dirty="0">
                        <a:effectLst>
                          <a:outerShdw blurRad="38100" dist="38100" dir="2700000" algn="tl">
                            <a:srgbClr val="000000">
                              <a:alpha val="43137"/>
                            </a:srgbClr>
                          </a:outerShdw>
                        </a:effectLst>
                      </a:endParaRPr>
                    </a:p>
                  </a:txBody>
                  <a:tcPr/>
                </a:tc>
              </a:tr>
            </a:tbl>
          </a:graphicData>
        </a:graphic>
      </p:graphicFrame>
    </p:spTree>
    <p:extLst>
      <p:ext uri="{BB962C8B-B14F-4D97-AF65-F5344CB8AC3E}">
        <p14:creationId xmlns="" xmlns:p14="http://schemas.microsoft.com/office/powerpoint/2010/main" val="4090157131"/>
      </p:ext>
    </p:extLst>
  </p:cSld>
  <p:clrMapOvr>
    <a:masterClrMapping/>
  </p:clrMapOvr>
  <p:transition spd="med"/>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85720" y="285728"/>
            <a:ext cx="8215338" cy="857232"/>
          </a:xfrm>
          <a:prstGeom prst="rect">
            <a:avLst/>
          </a:prstGeom>
        </p:spPr>
        <p:style>
          <a:lnRef idx="3">
            <a:schemeClr val="lt1"/>
          </a:lnRef>
          <a:fillRef idx="1">
            <a:schemeClr val="accent5"/>
          </a:fillRef>
          <a:effectRef idx="1">
            <a:schemeClr val="accent5"/>
          </a:effectRef>
          <a:fontRef idx="minor">
            <a:schemeClr val="lt1"/>
          </a:fontRef>
        </p:style>
        <p:txBody>
          <a:bodyPr rtlCol="0" anchor="ctr"/>
          <a:lstStyle/>
          <a:p>
            <a:pPr algn="ctr"/>
            <a:r>
              <a:rPr lang="en-IN" sz="3200" b="1" dirty="0" smtClean="0"/>
              <a:t>DIFFERENCE BETWEEN CLIENT SERVER AND P2P</a:t>
            </a:r>
            <a:endParaRPr lang="en-IN" sz="3200" b="1" dirty="0"/>
          </a:p>
        </p:txBody>
      </p:sp>
      <p:graphicFrame>
        <p:nvGraphicFramePr>
          <p:cNvPr id="5" name="Table 4"/>
          <p:cNvGraphicFramePr>
            <a:graphicFrameLocks noGrp="1"/>
          </p:cNvGraphicFramePr>
          <p:nvPr>
            <p:extLst>
              <p:ext uri="{D42A27DB-BD31-4B8C-83A1-F6EECF244321}">
                <p14:modId xmlns="" xmlns:p14="http://schemas.microsoft.com/office/powerpoint/2010/main" val="3070437514"/>
              </p:ext>
            </p:extLst>
          </p:nvPr>
        </p:nvGraphicFramePr>
        <p:xfrm>
          <a:off x="214282" y="1643050"/>
          <a:ext cx="8643998" cy="4780521"/>
        </p:xfrm>
        <a:graphic>
          <a:graphicData uri="http://schemas.openxmlformats.org/drawingml/2006/table">
            <a:tbl>
              <a:tblPr firstRow="1" bandRow="1">
                <a:tableStyleId>{073A0DAA-6AF3-43AB-8588-CEC1D06C72B9}</a:tableStyleId>
              </a:tblPr>
              <a:tblGrid>
                <a:gridCol w="2571768"/>
                <a:gridCol w="3000396"/>
                <a:gridCol w="3071834"/>
              </a:tblGrid>
              <a:tr h="757161">
                <a:tc>
                  <a:txBody>
                    <a:bodyPr/>
                    <a:lstStyle/>
                    <a:p>
                      <a:r>
                        <a:rPr lang="en-IN" sz="2800" b="1" dirty="0" smtClean="0">
                          <a:effectLst>
                            <a:outerShdw blurRad="38100" dist="38100" dir="2700000" algn="tl">
                              <a:srgbClr val="000000">
                                <a:alpha val="43137"/>
                              </a:srgbClr>
                            </a:outerShdw>
                          </a:effectLst>
                        </a:rPr>
                        <a:t>SERVICE</a:t>
                      </a:r>
                      <a:endParaRPr lang="en-IN" sz="2800" b="1" dirty="0">
                        <a:solidFill>
                          <a:schemeClr val="tx1"/>
                        </a:solidFill>
                        <a:effectLst>
                          <a:outerShdw blurRad="38100" dist="38100" dir="2700000" algn="tl">
                            <a:srgbClr val="000000">
                              <a:alpha val="43137"/>
                            </a:srgbClr>
                          </a:outerShdw>
                        </a:effectLst>
                      </a:endParaRPr>
                    </a:p>
                  </a:txBody>
                  <a:tcPr/>
                </a:tc>
                <a:tc>
                  <a:txBody>
                    <a:bodyPr/>
                    <a:lstStyle/>
                    <a:p>
                      <a:r>
                        <a:rPr lang="en-IN" sz="2800" b="1" dirty="0" smtClean="0">
                          <a:effectLst>
                            <a:outerShdw blurRad="38100" dist="38100" dir="2700000" algn="tl">
                              <a:srgbClr val="000000">
                                <a:alpha val="43137"/>
                              </a:srgbClr>
                            </a:outerShdw>
                          </a:effectLst>
                        </a:rPr>
                        <a:t>CLIENT SERVER </a:t>
                      </a:r>
                      <a:endParaRPr lang="en-IN" sz="2800" b="1" dirty="0">
                        <a:solidFill>
                          <a:schemeClr val="tx1"/>
                        </a:solidFill>
                        <a:effectLst>
                          <a:outerShdw blurRad="38100" dist="38100" dir="2700000" algn="tl">
                            <a:srgbClr val="000000">
                              <a:alpha val="43137"/>
                            </a:srgbClr>
                          </a:outerShdw>
                        </a:effectLst>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IN" sz="2800" b="1" dirty="0" smtClean="0">
                          <a:effectLst>
                            <a:outerShdw blurRad="38100" dist="38100" dir="2700000" algn="tl">
                              <a:srgbClr val="000000">
                                <a:alpha val="43137"/>
                              </a:srgbClr>
                            </a:outerShdw>
                          </a:effectLst>
                        </a:rPr>
                        <a:t>P2P</a:t>
                      </a:r>
                    </a:p>
                  </a:txBody>
                  <a:tcPr/>
                </a:tc>
              </a:tr>
              <a:tr h="1046002">
                <a:tc>
                  <a:txBody>
                    <a:bodyPr/>
                    <a:lstStyle/>
                    <a:p>
                      <a:r>
                        <a:rPr lang="en-IN" sz="2800" b="1" dirty="0" smtClean="0">
                          <a:effectLst>
                            <a:outerShdw blurRad="38100" dist="38100" dir="2700000" algn="tl">
                              <a:srgbClr val="000000">
                                <a:alpha val="43137"/>
                              </a:srgbClr>
                            </a:outerShdw>
                          </a:effectLst>
                        </a:rPr>
                        <a:t>PERFORMANCE</a:t>
                      </a:r>
                      <a:endParaRPr lang="en-IN" sz="2800" b="1" dirty="0">
                        <a:effectLst>
                          <a:outerShdw blurRad="38100" dist="38100" dir="2700000" algn="tl">
                            <a:srgbClr val="000000">
                              <a:alpha val="43137"/>
                            </a:srgbClr>
                          </a:outerShdw>
                        </a:effectLst>
                      </a:endParaRPr>
                    </a:p>
                  </a:txBody>
                  <a:tcPr/>
                </a:tc>
                <a:tc>
                  <a:txBody>
                    <a:bodyPr/>
                    <a:lstStyle/>
                    <a:p>
                      <a:r>
                        <a:rPr lang="en-IN" sz="2800" b="1" dirty="0" smtClean="0">
                          <a:effectLst>
                            <a:outerShdw blurRad="38100" dist="38100" dir="2700000" algn="tl">
                              <a:srgbClr val="000000">
                                <a:alpha val="43137"/>
                              </a:srgbClr>
                            </a:outerShdw>
                          </a:effectLst>
                        </a:rPr>
                        <a:t>The server can be upgraded to be made more</a:t>
                      </a:r>
                      <a:r>
                        <a:rPr lang="en-IN" sz="2800" b="1" baseline="0" dirty="0" smtClean="0">
                          <a:effectLst>
                            <a:outerShdw blurRad="38100" dist="38100" dir="2700000" algn="tl">
                              <a:srgbClr val="000000">
                                <a:alpha val="43137"/>
                              </a:srgbClr>
                            </a:outerShdw>
                          </a:effectLst>
                        </a:rPr>
                        <a:t> powerful to cope with high demand.</a:t>
                      </a:r>
                      <a:endParaRPr lang="en-IN" sz="2800" b="1" dirty="0">
                        <a:effectLst>
                          <a:outerShdw blurRad="38100" dist="38100" dir="2700000" algn="tl">
                            <a:srgbClr val="000000">
                              <a:alpha val="43137"/>
                            </a:srgbClr>
                          </a:outerShdw>
                        </a:effectLst>
                      </a:endParaRPr>
                    </a:p>
                  </a:txBody>
                  <a:tcPr/>
                </a:tc>
                <a:tc>
                  <a:txBody>
                    <a:bodyPr/>
                    <a:lstStyle/>
                    <a:p>
                      <a:r>
                        <a:rPr lang="en-IN" sz="2800" b="1" dirty="0" smtClean="0">
                          <a:effectLst>
                            <a:outerShdw blurRad="38100" dist="38100" dir="2700000" algn="tl">
                              <a:srgbClr val="000000">
                                <a:alpha val="43137"/>
                              </a:srgbClr>
                            </a:outerShdw>
                          </a:effectLst>
                        </a:rPr>
                        <a:t>If machines  on the network are slow they will slow down other machines. </a:t>
                      </a:r>
                      <a:endParaRPr lang="en-IN" sz="2800" b="1" dirty="0">
                        <a:effectLst>
                          <a:outerShdw blurRad="38100" dist="38100" dir="2700000" algn="tl">
                            <a:srgbClr val="000000">
                              <a:alpha val="43137"/>
                            </a:srgbClr>
                          </a:outerShdw>
                        </a:effectLst>
                      </a:endParaRPr>
                    </a:p>
                  </a:txBody>
                  <a:tcPr/>
                </a:tc>
              </a:tr>
              <a:tr h="1046002">
                <a:tc>
                  <a:txBody>
                    <a:bodyPr/>
                    <a:lstStyle/>
                    <a:p>
                      <a:r>
                        <a:rPr lang="en-IN" sz="2800" b="1" dirty="0" smtClean="0">
                          <a:effectLst>
                            <a:outerShdw blurRad="38100" dist="38100" dir="2700000" algn="tl">
                              <a:srgbClr val="000000">
                                <a:alpha val="43137"/>
                              </a:srgbClr>
                            </a:outerShdw>
                          </a:effectLst>
                        </a:rPr>
                        <a:t>BACKUPS</a:t>
                      </a:r>
                      <a:endParaRPr lang="en-IN" sz="2800" b="1" dirty="0">
                        <a:effectLst>
                          <a:outerShdw blurRad="38100" dist="38100" dir="2700000" algn="tl">
                            <a:srgbClr val="000000">
                              <a:alpha val="43137"/>
                            </a:srgbClr>
                          </a:outerShdw>
                        </a:effectLst>
                      </a:endParaRPr>
                    </a:p>
                  </a:txBody>
                  <a:tcPr/>
                </a:tc>
                <a:tc>
                  <a:txBody>
                    <a:bodyPr/>
                    <a:lstStyle/>
                    <a:p>
                      <a:r>
                        <a:rPr lang="en-IN" sz="2800" b="1" dirty="0" smtClean="0">
                          <a:effectLst>
                            <a:outerShdw blurRad="38100" dist="38100" dir="2700000" algn="tl">
                              <a:srgbClr val="000000">
                                <a:alpha val="43137"/>
                              </a:srgbClr>
                            </a:outerShdw>
                          </a:effectLst>
                        </a:rPr>
                        <a:t>Data is all  backed </a:t>
                      </a:r>
                      <a:r>
                        <a:rPr lang="en-IN" sz="2800" b="1" baseline="0" dirty="0" smtClean="0">
                          <a:effectLst>
                            <a:outerShdw blurRad="38100" dist="38100" dir="2700000" algn="tl">
                              <a:srgbClr val="000000">
                                <a:alpha val="43137"/>
                              </a:srgbClr>
                            </a:outerShdw>
                          </a:effectLst>
                        </a:rPr>
                        <a:t> up on the main server .</a:t>
                      </a:r>
                      <a:endParaRPr lang="en-IN" sz="2800" b="1" dirty="0">
                        <a:effectLst>
                          <a:outerShdw blurRad="38100" dist="38100" dir="2700000" algn="tl">
                            <a:srgbClr val="000000">
                              <a:alpha val="43137"/>
                            </a:srgbClr>
                          </a:outerShdw>
                        </a:effectLst>
                      </a:endParaRPr>
                    </a:p>
                  </a:txBody>
                  <a:tcPr/>
                </a:tc>
                <a:tc>
                  <a:txBody>
                    <a:bodyPr/>
                    <a:lstStyle/>
                    <a:p>
                      <a:r>
                        <a:rPr lang="en-IN" sz="2800" b="1" dirty="0" smtClean="0">
                          <a:effectLst>
                            <a:outerShdw blurRad="38100" dist="38100" dir="2700000" algn="tl">
                              <a:srgbClr val="000000">
                                <a:alpha val="43137"/>
                              </a:srgbClr>
                            </a:outerShdw>
                          </a:effectLst>
                        </a:rPr>
                        <a:t>Each computer has to be backed up Data can</a:t>
                      </a:r>
                      <a:r>
                        <a:rPr lang="en-IN" sz="2800" b="1" baseline="0" dirty="0" smtClean="0">
                          <a:effectLst>
                            <a:outerShdw blurRad="38100" dist="38100" dir="2700000" algn="tl">
                              <a:srgbClr val="000000">
                                <a:alpha val="43137"/>
                              </a:srgbClr>
                            </a:outerShdw>
                          </a:effectLst>
                        </a:rPr>
                        <a:t> easily be deleted by users</a:t>
                      </a:r>
                      <a:r>
                        <a:rPr lang="en-IN" sz="2800" b="1" dirty="0" smtClean="0">
                          <a:effectLst>
                            <a:outerShdw blurRad="38100" dist="38100" dir="2700000" algn="tl">
                              <a:srgbClr val="000000">
                                <a:alpha val="43137"/>
                              </a:srgbClr>
                            </a:outerShdw>
                          </a:effectLst>
                        </a:rPr>
                        <a:t> . </a:t>
                      </a:r>
                      <a:endParaRPr lang="en-IN" sz="2800" b="1" dirty="0">
                        <a:effectLst>
                          <a:outerShdw blurRad="38100" dist="38100" dir="2700000" algn="tl">
                            <a:srgbClr val="000000">
                              <a:alpha val="43137"/>
                            </a:srgbClr>
                          </a:outerShdw>
                        </a:effectLst>
                      </a:endParaRPr>
                    </a:p>
                  </a:txBody>
                  <a:tcPr/>
                </a:tc>
              </a:tr>
            </a:tbl>
          </a:graphicData>
        </a:graphic>
      </p:graphicFrame>
      <p:cxnSp>
        <p:nvCxnSpPr>
          <p:cNvPr id="8" name="Straight Connector 7"/>
          <p:cNvCxnSpPr/>
          <p:nvPr/>
        </p:nvCxnSpPr>
        <p:spPr>
          <a:xfrm>
            <a:off x="5436096" y="1556792"/>
            <a:ext cx="0" cy="432048"/>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 xmlns:p14="http://schemas.microsoft.com/office/powerpoint/2010/main" val="4090157131"/>
      </p:ext>
    </p:extLst>
  </p:cSld>
  <p:clrMapOvr>
    <a:masterClrMapping/>
  </p:clrMapOvr>
  <p:transition spd="med"/>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1"/>
            <a:ext cx="8401080" cy="3043246"/>
          </a:xfrm>
        </p:spPr>
        <p:txBody>
          <a:bodyPr>
            <a:normAutofit/>
          </a:bodyPr>
          <a:lstStyle/>
          <a:p>
            <a:pPr algn="just">
              <a:buNone/>
            </a:pPr>
            <a:r>
              <a:rPr lang="en-IN" sz="2800" b="1" dirty="0" smtClean="0">
                <a:effectLst>
                  <a:outerShdw blurRad="38100" dist="38100" dir="2700000" algn="tl">
                    <a:srgbClr val="000000">
                      <a:alpha val="43137"/>
                    </a:srgbClr>
                  </a:outerShdw>
                </a:effectLst>
              </a:rPr>
              <a:t>		Computer networks are formed when computers are connected with one and other . The connections among the hosts are established using specific communication media.</a:t>
            </a:r>
          </a:p>
          <a:p>
            <a:pPr algn="just">
              <a:buNone/>
            </a:pPr>
            <a:r>
              <a:rPr lang="en-IN" sz="2800" b="1" dirty="0" smtClean="0">
                <a:effectLst>
                  <a:outerShdw blurRad="38100" dist="38100" dir="2700000" algn="tl">
                    <a:srgbClr val="000000">
                      <a:alpha val="43137"/>
                    </a:srgbClr>
                  </a:outerShdw>
                </a:effectLst>
              </a:rPr>
              <a:t>		The computer networks can be categorized as these:</a:t>
            </a:r>
          </a:p>
        </p:txBody>
      </p:sp>
      <p:sp>
        <p:nvSpPr>
          <p:cNvPr id="4" name="Rectangle 3"/>
          <p:cNvSpPr/>
          <p:nvPr/>
        </p:nvSpPr>
        <p:spPr>
          <a:xfrm>
            <a:off x="285720" y="357166"/>
            <a:ext cx="8643998" cy="908720"/>
          </a:xfrm>
          <a:prstGeom prst="rect">
            <a:avLst/>
          </a:prstGeom>
        </p:spPr>
        <p:style>
          <a:lnRef idx="3">
            <a:schemeClr val="lt1"/>
          </a:lnRef>
          <a:fillRef idx="1">
            <a:schemeClr val="accent5"/>
          </a:fillRef>
          <a:effectRef idx="1">
            <a:schemeClr val="accent5"/>
          </a:effectRef>
          <a:fontRef idx="minor">
            <a:schemeClr val="lt1"/>
          </a:fontRef>
        </p:style>
        <p:txBody>
          <a:bodyPr rtlCol="0" anchor="ctr"/>
          <a:lstStyle/>
          <a:p>
            <a:pPr algn="ctr"/>
            <a:r>
              <a:rPr lang="en-IN" sz="2800" b="1" dirty="0" smtClean="0"/>
              <a:t>TYPES OF NETWORK BASED ON COMMUNICATION CHANNEL</a:t>
            </a:r>
            <a:endParaRPr lang="en-IN" sz="2800" b="1" dirty="0"/>
          </a:p>
        </p:txBody>
      </p:sp>
      <p:sp>
        <p:nvSpPr>
          <p:cNvPr id="5" name="Rectangle 4"/>
          <p:cNvSpPr/>
          <p:nvPr/>
        </p:nvSpPr>
        <p:spPr>
          <a:xfrm>
            <a:off x="928662" y="4500570"/>
            <a:ext cx="6715204" cy="908720"/>
          </a:xfrm>
          <a:prstGeom prst="rect">
            <a:avLst/>
          </a:prstGeom>
        </p:spPr>
        <p:style>
          <a:lnRef idx="3">
            <a:schemeClr val="lt1"/>
          </a:lnRef>
          <a:fillRef idx="1">
            <a:schemeClr val="accent6"/>
          </a:fillRef>
          <a:effectRef idx="1">
            <a:schemeClr val="accent6"/>
          </a:effectRef>
          <a:fontRef idx="minor">
            <a:schemeClr val="lt1"/>
          </a:fontRef>
        </p:style>
        <p:txBody>
          <a:bodyPr rtlCol="0" anchor="ctr"/>
          <a:lstStyle/>
          <a:p>
            <a:r>
              <a:rPr lang="en-IN" sz="2800" b="1" dirty="0" smtClean="0">
                <a:effectLst>
                  <a:outerShdw blurRad="38100" dist="38100" dir="2700000" algn="tl">
                    <a:srgbClr val="000000">
                      <a:alpha val="43137"/>
                    </a:srgbClr>
                  </a:outerShdw>
                </a:effectLst>
              </a:rPr>
              <a:t>1.	WIRED COMPUTER NETWORKS</a:t>
            </a:r>
            <a:endParaRPr lang="en-IN" sz="2800" b="1" dirty="0"/>
          </a:p>
        </p:txBody>
      </p:sp>
      <p:sp>
        <p:nvSpPr>
          <p:cNvPr id="6" name="Rectangle 5"/>
          <p:cNvSpPr/>
          <p:nvPr/>
        </p:nvSpPr>
        <p:spPr>
          <a:xfrm>
            <a:off x="928662" y="5643578"/>
            <a:ext cx="6715204" cy="908720"/>
          </a:xfrm>
          <a:prstGeom prst="rect">
            <a:avLst/>
          </a:prstGeom>
        </p:spPr>
        <p:style>
          <a:lnRef idx="3">
            <a:schemeClr val="lt1"/>
          </a:lnRef>
          <a:fillRef idx="1">
            <a:schemeClr val="accent4"/>
          </a:fillRef>
          <a:effectRef idx="1">
            <a:schemeClr val="accent4"/>
          </a:effectRef>
          <a:fontRef idx="minor">
            <a:schemeClr val="lt1"/>
          </a:fontRef>
        </p:style>
        <p:txBody>
          <a:bodyPr rtlCol="0" anchor="ctr"/>
          <a:lstStyle/>
          <a:p>
            <a:r>
              <a:rPr lang="en-IN" sz="2800" b="1" dirty="0" smtClean="0">
                <a:effectLst>
                  <a:outerShdw blurRad="38100" dist="38100" dir="2700000" algn="tl">
                    <a:srgbClr val="000000">
                      <a:alpha val="43137"/>
                    </a:srgbClr>
                  </a:outerShdw>
                </a:effectLst>
              </a:rPr>
              <a:t>2.	WIRELESS COMPUTER NETWORKS</a:t>
            </a:r>
            <a:endParaRPr lang="en-IN" sz="2800" b="1" dirty="0"/>
          </a:p>
        </p:txBody>
      </p:sp>
    </p:spTree>
    <p:extLst>
      <p:ext uri="{BB962C8B-B14F-4D97-AF65-F5344CB8AC3E}">
        <p14:creationId xmlns="" xmlns:p14="http://schemas.microsoft.com/office/powerpoint/2010/main" val="2716276246"/>
      </p:ext>
    </p:extLst>
  </p:cSld>
  <p:clrMapOvr>
    <a:masterClrMapping/>
  </p:clrMapOvr>
  <p:transition spd="med"/>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85786" y="3000372"/>
            <a:ext cx="7572428" cy="936104"/>
          </a:xfrm>
          <a:prstGeom prst="rect">
            <a:avLst/>
          </a:prstGeom>
        </p:spPr>
        <p:style>
          <a:lnRef idx="3">
            <a:schemeClr val="lt1"/>
          </a:lnRef>
          <a:fillRef idx="1">
            <a:schemeClr val="accent2"/>
          </a:fillRef>
          <a:effectRef idx="1">
            <a:schemeClr val="accent2"/>
          </a:effectRef>
          <a:fontRef idx="minor">
            <a:schemeClr val="lt1"/>
          </a:fontRef>
        </p:style>
        <p:txBody>
          <a:bodyPr rtlCol="0" anchor="ctr"/>
          <a:lstStyle/>
          <a:p>
            <a:pPr algn="ctr"/>
            <a:r>
              <a:rPr lang="en-IN" sz="3200" b="1" dirty="0" smtClean="0">
                <a:effectLst>
                  <a:outerShdw blurRad="38100" dist="38100" dir="2700000" algn="tl">
                    <a:srgbClr val="000000">
                      <a:alpha val="43137"/>
                    </a:srgbClr>
                  </a:outerShdw>
                </a:effectLst>
              </a:rPr>
              <a:t>1.	WIRED COMPUTER NETWORK </a:t>
            </a:r>
            <a:endParaRPr lang="en-IN" sz="3200" b="1" dirty="0">
              <a:effectLst>
                <a:outerShdw blurRad="38100" dist="38100" dir="2700000" algn="tl">
                  <a:srgbClr val="000000">
                    <a:alpha val="43137"/>
                  </a:srgbClr>
                </a:outerShdw>
              </a:effectLst>
            </a:endParaRPr>
          </a:p>
        </p:txBody>
      </p:sp>
      <p:sp>
        <p:nvSpPr>
          <p:cNvPr id="5" name="Rectangle 4"/>
          <p:cNvSpPr/>
          <p:nvPr/>
        </p:nvSpPr>
        <p:spPr>
          <a:xfrm>
            <a:off x="285720" y="1785926"/>
            <a:ext cx="8643998" cy="908720"/>
          </a:xfrm>
          <a:prstGeom prst="rect">
            <a:avLst/>
          </a:prstGeom>
        </p:spPr>
        <p:style>
          <a:lnRef idx="3">
            <a:schemeClr val="lt1"/>
          </a:lnRef>
          <a:fillRef idx="1">
            <a:schemeClr val="accent5"/>
          </a:fillRef>
          <a:effectRef idx="1">
            <a:schemeClr val="accent5"/>
          </a:effectRef>
          <a:fontRef idx="minor">
            <a:schemeClr val="lt1"/>
          </a:fontRef>
        </p:style>
        <p:txBody>
          <a:bodyPr rtlCol="0" anchor="ctr"/>
          <a:lstStyle/>
          <a:p>
            <a:pPr algn="ctr"/>
            <a:r>
              <a:rPr lang="en-IN" sz="2800" b="1" dirty="0" smtClean="0">
                <a:effectLst>
                  <a:outerShdw blurRad="38100" dist="38100" dir="2700000" algn="tl">
                    <a:srgbClr val="000000">
                      <a:alpha val="43137"/>
                    </a:srgbClr>
                  </a:outerShdw>
                </a:effectLst>
              </a:rPr>
              <a:t>TYPES OF NETWORK BASED ON COMMUNICATION CHANNEL</a:t>
            </a:r>
            <a:endParaRPr lang="en-IN" sz="2800" b="1" dirty="0">
              <a:effectLst>
                <a:outerShdw blurRad="38100" dist="38100" dir="2700000" algn="tl">
                  <a:srgbClr val="000000">
                    <a:alpha val="43137"/>
                  </a:srgbClr>
                </a:outerShdw>
              </a:effectLst>
            </a:endParaRPr>
          </a:p>
        </p:txBody>
      </p:sp>
    </p:spTree>
    <p:extLst>
      <p:ext uri="{BB962C8B-B14F-4D97-AF65-F5344CB8AC3E}">
        <p14:creationId xmlns="" xmlns:p14="http://schemas.microsoft.com/office/powerpoint/2010/main" val="3908067609"/>
      </p:ext>
    </p:extLst>
  </p:cSld>
  <p:clrMapOvr>
    <a:masterClrMapping/>
  </p:clrMapOvr>
  <p:transition spd="med"/>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85720" y="1857364"/>
            <a:ext cx="8572559" cy="4286280"/>
          </a:xfrm>
        </p:spPr>
        <p:txBody>
          <a:bodyPr>
            <a:noAutofit/>
          </a:bodyPr>
          <a:lstStyle/>
          <a:p>
            <a:pPr algn="just">
              <a:buNone/>
            </a:pPr>
            <a:r>
              <a:rPr lang="en-IN" sz="2800" b="1" dirty="0" smtClean="0">
                <a:effectLst>
                  <a:outerShdw blurRad="38100" dist="38100" dir="2700000" algn="tl">
                    <a:srgbClr val="000000">
                      <a:alpha val="43137"/>
                    </a:srgbClr>
                  </a:outerShdw>
                </a:effectLst>
              </a:rPr>
              <a:t>		As clear by name in wired computer networks , the host and other devices are interconnected through wiring or cables. Most wired computer networks are of LAN type .</a:t>
            </a:r>
          </a:p>
          <a:p>
            <a:pPr>
              <a:buNone/>
            </a:pPr>
            <a:r>
              <a:rPr lang="en-IN" sz="2800" b="1" dirty="0" smtClean="0">
                <a:effectLst>
                  <a:outerShdw blurRad="38100" dist="38100" dir="2700000" algn="tl">
                    <a:srgbClr val="000000">
                      <a:alpha val="43137"/>
                    </a:srgbClr>
                  </a:outerShdw>
                </a:effectLst>
              </a:rPr>
              <a:t>		</a:t>
            </a:r>
          </a:p>
          <a:p>
            <a:pPr>
              <a:buNone/>
            </a:pPr>
            <a:r>
              <a:rPr lang="en-IN" sz="2800" b="1" dirty="0" smtClean="0">
                <a:effectLst>
                  <a:outerShdw blurRad="38100" dist="38100" dir="2700000" algn="tl">
                    <a:srgbClr val="000000">
                      <a:alpha val="43137"/>
                    </a:srgbClr>
                  </a:outerShdw>
                </a:effectLst>
              </a:rPr>
              <a:t>		Although , there are wireless LAN’s too and there are bigger networks that used wireless medias too.</a:t>
            </a:r>
          </a:p>
          <a:p>
            <a:pPr algn="r">
              <a:buNone/>
            </a:pPr>
            <a:endParaRPr lang="en-IN" sz="2800" b="1" dirty="0" smtClean="0">
              <a:effectLst>
                <a:outerShdw blurRad="38100" dist="38100" dir="2700000" algn="tl">
                  <a:srgbClr val="000000">
                    <a:alpha val="43137"/>
                  </a:srgbClr>
                </a:outerShdw>
              </a:effectLst>
            </a:endParaRPr>
          </a:p>
          <a:p>
            <a:pPr algn="r">
              <a:buNone/>
            </a:pPr>
            <a:r>
              <a:rPr lang="en-IN" sz="2800" b="1" dirty="0" smtClean="0">
                <a:solidFill>
                  <a:srgbClr val="FF0000"/>
                </a:solidFill>
                <a:effectLst>
                  <a:outerShdw blurRad="38100" dist="38100" dir="2700000" algn="tl">
                    <a:srgbClr val="000000">
                      <a:alpha val="43137"/>
                    </a:srgbClr>
                  </a:outerShdw>
                </a:effectLst>
              </a:rPr>
              <a:t>Contd..</a:t>
            </a:r>
            <a:endParaRPr lang="en-IN" sz="2800" b="1" dirty="0">
              <a:solidFill>
                <a:srgbClr val="FF0000"/>
              </a:solidFill>
              <a:effectLst>
                <a:outerShdw blurRad="38100" dist="38100" dir="2700000" algn="tl">
                  <a:srgbClr val="000000">
                    <a:alpha val="43137"/>
                  </a:srgbClr>
                </a:outerShdw>
              </a:effectLst>
            </a:endParaRPr>
          </a:p>
        </p:txBody>
      </p:sp>
      <p:sp>
        <p:nvSpPr>
          <p:cNvPr id="2" name="Rectangle 1"/>
          <p:cNvSpPr/>
          <p:nvPr/>
        </p:nvSpPr>
        <p:spPr>
          <a:xfrm>
            <a:off x="857224" y="357166"/>
            <a:ext cx="7572428" cy="936104"/>
          </a:xfrm>
          <a:prstGeom prst="rect">
            <a:avLst/>
          </a:prstGeom>
        </p:spPr>
        <p:style>
          <a:lnRef idx="3">
            <a:schemeClr val="lt1"/>
          </a:lnRef>
          <a:fillRef idx="1">
            <a:schemeClr val="accent2"/>
          </a:fillRef>
          <a:effectRef idx="1">
            <a:schemeClr val="accent2"/>
          </a:effectRef>
          <a:fontRef idx="minor">
            <a:schemeClr val="lt1"/>
          </a:fontRef>
        </p:style>
        <p:txBody>
          <a:bodyPr rtlCol="0" anchor="ctr"/>
          <a:lstStyle/>
          <a:p>
            <a:pPr algn="ctr"/>
            <a:r>
              <a:rPr lang="en-IN" sz="3200" b="1" dirty="0" smtClean="0">
                <a:effectLst>
                  <a:outerShdw blurRad="38100" dist="38100" dir="2700000" algn="tl">
                    <a:srgbClr val="000000">
                      <a:alpha val="43137"/>
                    </a:srgbClr>
                  </a:outerShdw>
                </a:effectLst>
              </a:rPr>
              <a:t>WIRED COMPUTER NETWORK </a:t>
            </a:r>
            <a:endParaRPr lang="en-IN" sz="3200" b="1" dirty="0">
              <a:effectLst>
                <a:outerShdw blurRad="38100" dist="38100" dir="2700000" algn="tl">
                  <a:srgbClr val="000000">
                    <a:alpha val="43137"/>
                  </a:srgbClr>
                </a:outerShdw>
              </a:effectLst>
            </a:endParaRPr>
          </a:p>
        </p:txBody>
      </p:sp>
    </p:spTree>
    <p:extLst>
      <p:ext uri="{BB962C8B-B14F-4D97-AF65-F5344CB8AC3E}">
        <p14:creationId xmlns="" xmlns:p14="http://schemas.microsoft.com/office/powerpoint/2010/main" val="3908067609"/>
      </p:ext>
    </p:extLst>
  </p:cSld>
  <p:clrMapOvr>
    <a:masterClrMapping/>
  </p:clrMapOvr>
  <p:transition spd="med"/>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85720" y="1428736"/>
            <a:ext cx="8572559" cy="1714512"/>
          </a:xfrm>
        </p:spPr>
        <p:txBody>
          <a:bodyPr>
            <a:noAutofit/>
          </a:bodyPr>
          <a:lstStyle/>
          <a:p>
            <a:pPr algn="just">
              <a:buNone/>
            </a:pPr>
            <a:r>
              <a:rPr lang="en-IN" sz="2800" b="1" dirty="0" smtClean="0">
                <a:effectLst>
                  <a:outerShdw blurRad="38100" dist="38100" dir="2700000" algn="tl">
                    <a:srgbClr val="000000">
                      <a:alpha val="43137"/>
                    </a:srgbClr>
                  </a:outerShdw>
                </a:effectLst>
              </a:rPr>
              <a:t>		</a:t>
            </a:r>
          </a:p>
          <a:p>
            <a:pPr algn="just">
              <a:buNone/>
            </a:pPr>
            <a:r>
              <a:rPr lang="en-IN" sz="2800" b="1" dirty="0" smtClean="0">
                <a:effectLst>
                  <a:outerShdw blurRad="38100" dist="38100" dir="2700000" algn="tl">
                    <a:srgbClr val="000000">
                      <a:alpha val="43137"/>
                    </a:srgbClr>
                  </a:outerShdw>
                </a:effectLst>
              </a:rPr>
              <a:t>		Commonly used cables in wired networks are one of the following three types:</a:t>
            </a:r>
          </a:p>
        </p:txBody>
      </p:sp>
      <p:sp>
        <p:nvSpPr>
          <p:cNvPr id="2" name="Rectangle 1"/>
          <p:cNvSpPr/>
          <p:nvPr/>
        </p:nvSpPr>
        <p:spPr>
          <a:xfrm>
            <a:off x="857224" y="357166"/>
            <a:ext cx="7572428" cy="936104"/>
          </a:xfrm>
          <a:prstGeom prst="rect">
            <a:avLst/>
          </a:prstGeom>
        </p:spPr>
        <p:style>
          <a:lnRef idx="3">
            <a:schemeClr val="lt1"/>
          </a:lnRef>
          <a:fillRef idx="1">
            <a:schemeClr val="accent2"/>
          </a:fillRef>
          <a:effectRef idx="1">
            <a:schemeClr val="accent2"/>
          </a:effectRef>
          <a:fontRef idx="minor">
            <a:schemeClr val="lt1"/>
          </a:fontRef>
        </p:style>
        <p:txBody>
          <a:bodyPr rtlCol="0" anchor="ctr"/>
          <a:lstStyle/>
          <a:p>
            <a:pPr algn="ctr"/>
            <a:r>
              <a:rPr lang="en-IN" sz="3200" b="1" dirty="0" smtClean="0">
                <a:effectLst>
                  <a:outerShdw blurRad="38100" dist="38100" dir="2700000" algn="tl">
                    <a:srgbClr val="000000">
                      <a:alpha val="43137"/>
                    </a:srgbClr>
                  </a:outerShdw>
                </a:effectLst>
              </a:rPr>
              <a:t>WIRED COMPUTER NETWORK </a:t>
            </a:r>
            <a:endParaRPr lang="en-IN" sz="3200" b="1" dirty="0">
              <a:effectLst>
                <a:outerShdw blurRad="38100" dist="38100" dir="2700000" algn="tl">
                  <a:srgbClr val="000000">
                    <a:alpha val="43137"/>
                  </a:srgbClr>
                </a:outerShdw>
              </a:effectLst>
            </a:endParaRPr>
          </a:p>
        </p:txBody>
      </p:sp>
      <p:sp>
        <p:nvSpPr>
          <p:cNvPr id="4" name="Rectangle 3"/>
          <p:cNvSpPr/>
          <p:nvPr/>
        </p:nvSpPr>
        <p:spPr>
          <a:xfrm>
            <a:off x="1071538" y="3429000"/>
            <a:ext cx="7429552" cy="642942"/>
          </a:xfrm>
          <a:prstGeom prst="rect">
            <a:avLst/>
          </a:prstGeom>
        </p:spPr>
        <p:style>
          <a:lnRef idx="3">
            <a:schemeClr val="lt1"/>
          </a:lnRef>
          <a:fillRef idx="1">
            <a:schemeClr val="accent3"/>
          </a:fillRef>
          <a:effectRef idx="1">
            <a:schemeClr val="accent3"/>
          </a:effectRef>
          <a:fontRef idx="minor">
            <a:schemeClr val="lt1"/>
          </a:fontRef>
        </p:style>
        <p:txBody>
          <a:bodyPr rtlCol="0" anchor="ctr"/>
          <a:lstStyle/>
          <a:p>
            <a:r>
              <a:rPr lang="en-IN" sz="3200" b="1" dirty="0" smtClean="0">
                <a:effectLst>
                  <a:outerShdw blurRad="38100" dist="38100" dir="2700000" algn="tl">
                    <a:srgbClr val="000000">
                      <a:alpha val="43137"/>
                    </a:srgbClr>
                  </a:outerShdw>
                </a:effectLst>
              </a:rPr>
              <a:t> A)	TWISTED PAIR CABLE</a:t>
            </a:r>
            <a:endParaRPr lang="en-IN" sz="3200" b="1" dirty="0">
              <a:effectLst>
                <a:outerShdw blurRad="38100" dist="38100" dir="2700000" algn="tl">
                  <a:srgbClr val="000000">
                    <a:alpha val="43137"/>
                  </a:srgbClr>
                </a:outerShdw>
              </a:effectLst>
            </a:endParaRPr>
          </a:p>
        </p:txBody>
      </p:sp>
      <p:sp>
        <p:nvSpPr>
          <p:cNvPr id="5" name="Rectangle 4"/>
          <p:cNvSpPr/>
          <p:nvPr/>
        </p:nvSpPr>
        <p:spPr>
          <a:xfrm>
            <a:off x="1142976" y="4286256"/>
            <a:ext cx="7429552" cy="642942"/>
          </a:xfrm>
          <a:prstGeom prst="rect">
            <a:avLst/>
          </a:prstGeom>
        </p:spPr>
        <p:style>
          <a:lnRef idx="3">
            <a:schemeClr val="lt1"/>
          </a:lnRef>
          <a:fillRef idx="1">
            <a:schemeClr val="accent1"/>
          </a:fillRef>
          <a:effectRef idx="1">
            <a:schemeClr val="accent1"/>
          </a:effectRef>
          <a:fontRef idx="minor">
            <a:schemeClr val="lt1"/>
          </a:fontRef>
        </p:style>
        <p:txBody>
          <a:bodyPr rtlCol="0" anchor="ctr"/>
          <a:lstStyle/>
          <a:p>
            <a:r>
              <a:rPr lang="en-IN" sz="3200" b="1" dirty="0" smtClean="0">
                <a:effectLst>
                  <a:outerShdw blurRad="38100" dist="38100" dir="2700000" algn="tl">
                    <a:srgbClr val="000000">
                      <a:alpha val="43137"/>
                    </a:srgbClr>
                  </a:outerShdw>
                </a:effectLst>
              </a:rPr>
              <a:t>B)	COAXIAL CABLE (COAX)</a:t>
            </a:r>
            <a:endParaRPr lang="en-IN" sz="3200" b="1" dirty="0">
              <a:effectLst>
                <a:outerShdw blurRad="38100" dist="38100" dir="2700000" algn="tl">
                  <a:srgbClr val="000000">
                    <a:alpha val="43137"/>
                  </a:srgbClr>
                </a:outerShdw>
              </a:effectLst>
            </a:endParaRPr>
          </a:p>
        </p:txBody>
      </p:sp>
      <p:sp>
        <p:nvSpPr>
          <p:cNvPr id="6" name="Rectangle 5"/>
          <p:cNvSpPr/>
          <p:nvPr/>
        </p:nvSpPr>
        <p:spPr>
          <a:xfrm>
            <a:off x="1142976" y="5143512"/>
            <a:ext cx="7500990" cy="642942"/>
          </a:xfrm>
          <a:prstGeom prst="rect">
            <a:avLst/>
          </a:prstGeom>
        </p:spPr>
        <p:style>
          <a:lnRef idx="3">
            <a:schemeClr val="lt1"/>
          </a:lnRef>
          <a:fillRef idx="1">
            <a:schemeClr val="accent4"/>
          </a:fillRef>
          <a:effectRef idx="1">
            <a:schemeClr val="accent4"/>
          </a:effectRef>
          <a:fontRef idx="minor">
            <a:schemeClr val="lt1"/>
          </a:fontRef>
        </p:style>
        <p:txBody>
          <a:bodyPr rtlCol="0" anchor="ctr"/>
          <a:lstStyle/>
          <a:p>
            <a:r>
              <a:rPr lang="en-IN" sz="3200" b="1" dirty="0" smtClean="0">
                <a:effectLst>
                  <a:outerShdw blurRad="38100" dist="38100" dir="2700000" algn="tl">
                    <a:srgbClr val="000000">
                      <a:alpha val="43137"/>
                    </a:srgbClr>
                  </a:outerShdw>
                </a:effectLst>
              </a:rPr>
              <a:t>C)FIBRE OPTIC CABLE (OPTIC FIBRE CABLE).</a:t>
            </a:r>
            <a:endParaRPr lang="en-IN" sz="3200" b="1" dirty="0">
              <a:effectLst>
                <a:outerShdw blurRad="38100" dist="38100" dir="2700000" algn="tl">
                  <a:srgbClr val="000000">
                    <a:alpha val="43137"/>
                  </a:srgbClr>
                </a:outerShdw>
              </a:effectLst>
            </a:endParaRPr>
          </a:p>
        </p:txBody>
      </p:sp>
    </p:spTree>
    <p:extLst>
      <p:ext uri="{BB962C8B-B14F-4D97-AF65-F5344CB8AC3E}">
        <p14:creationId xmlns="" xmlns:p14="http://schemas.microsoft.com/office/powerpoint/2010/main" val="3908067609"/>
      </p:ext>
    </p:extLst>
  </p:cSld>
  <p:clrMapOvr>
    <a:masterClrMapping/>
  </p:clrMapOvr>
  <p:transition spd="med"/>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714348" y="2428868"/>
            <a:ext cx="7715304" cy="785794"/>
          </a:xfrm>
          <a:prstGeom prst="rect">
            <a:avLst/>
          </a:prstGeom>
        </p:spPr>
        <p:style>
          <a:lnRef idx="3">
            <a:schemeClr val="lt1"/>
          </a:lnRef>
          <a:fillRef idx="1">
            <a:schemeClr val="accent3"/>
          </a:fillRef>
          <a:effectRef idx="1">
            <a:schemeClr val="accent3"/>
          </a:effectRef>
          <a:fontRef idx="minor">
            <a:schemeClr val="lt1"/>
          </a:fontRef>
        </p:style>
        <p:txBody>
          <a:bodyPr rtlCol="0" anchor="ctr"/>
          <a:lstStyle/>
          <a:p>
            <a:pPr algn="ctr"/>
            <a:r>
              <a:rPr lang="en-IN" sz="3200" b="1" dirty="0" smtClean="0">
                <a:effectLst>
                  <a:outerShdw blurRad="38100" dist="38100" dir="2700000" algn="tl">
                    <a:srgbClr val="000000">
                      <a:alpha val="43137"/>
                    </a:srgbClr>
                  </a:outerShdw>
                </a:effectLst>
              </a:rPr>
              <a:t>TYPES OF WIRED CABLES</a:t>
            </a:r>
            <a:endParaRPr lang="en-IN" sz="3200" b="1" dirty="0">
              <a:effectLst>
                <a:outerShdw blurRad="38100" dist="38100" dir="2700000" algn="tl">
                  <a:srgbClr val="000000">
                    <a:alpha val="43137"/>
                  </a:srgbClr>
                </a:outerShdw>
              </a:effectLst>
            </a:endParaRPr>
          </a:p>
        </p:txBody>
      </p:sp>
      <p:sp>
        <p:nvSpPr>
          <p:cNvPr id="5" name="Rectangle 4"/>
          <p:cNvSpPr/>
          <p:nvPr/>
        </p:nvSpPr>
        <p:spPr>
          <a:xfrm>
            <a:off x="1357290" y="3643314"/>
            <a:ext cx="6419896" cy="704856"/>
          </a:xfrm>
          <a:prstGeom prst="rect">
            <a:avLst/>
          </a:prstGeom>
        </p:spPr>
        <p:style>
          <a:lnRef idx="3">
            <a:schemeClr val="lt1"/>
          </a:lnRef>
          <a:fillRef idx="1">
            <a:schemeClr val="accent2"/>
          </a:fillRef>
          <a:effectRef idx="1">
            <a:schemeClr val="accent2"/>
          </a:effectRef>
          <a:fontRef idx="minor">
            <a:schemeClr val="lt1"/>
          </a:fontRef>
        </p:style>
        <p:txBody>
          <a:bodyPr rtlCol="0" anchor="ctr"/>
          <a:lstStyle/>
          <a:p>
            <a:pPr algn="ctr"/>
            <a:r>
              <a:rPr lang="en-IN" sz="3200" b="1" dirty="0" smtClean="0">
                <a:effectLst>
                  <a:outerShdw blurRad="38100" dist="38100" dir="2700000" algn="tl">
                    <a:srgbClr val="000000">
                      <a:alpha val="43137"/>
                    </a:srgbClr>
                  </a:outerShdw>
                </a:effectLst>
              </a:rPr>
              <a:t>A)	TWISTED PAIR CABLE: </a:t>
            </a:r>
          </a:p>
        </p:txBody>
      </p:sp>
      <p:sp>
        <p:nvSpPr>
          <p:cNvPr id="7" name="Rectangle 6"/>
          <p:cNvSpPr/>
          <p:nvPr/>
        </p:nvSpPr>
        <p:spPr>
          <a:xfrm>
            <a:off x="357158" y="1142984"/>
            <a:ext cx="8643998" cy="908720"/>
          </a:xfrm>
          <a:prstGeom prst="rect">
            <a:avLst/>
          </a:prstGeom>
        </p:spPr>
        <p:style>
          <a:lnRef idx="3">
            <a:schemeClr val="lt1"/>
          </a:lnRef>
          <a:fillRef idx="1">
            <a:schemeClr val="accent6"/>
          </a:fillRef>
          <a:effectRef idx="1">
            <a:schemeClr val="accent6"/>
          </a:effectRef>
          <a:fontRef idx="minor">
            <a:schemeClr val="lt1"/>
          </a:fontRef>
        </p:style>
        <p:txBody>
          <a:bodyPr rtlCol="0" anchor="ctr"/>
          <a:lstStyle/>
          <a:p>
            <a:pPr algn="ctr"/>
            <a:r>
              <a:rPr lang="en-IN" sz="2800" b="1" dirty="0" smtClean="0">
                <a:effectLst>
                  <a:outerShdw blurRad="38100" dist="38100" dir="2700000" algn="tl">
                    <a:srgbClr val="000000">
                      <a:alpha val="43137"/>
                    </a:srgbClr>
                  </a:outerShdw>
                </a:effectLst>
              </a:rPr>
              <a:t>TYPES OF NETWORK BASED ON COMMUNICATION CHANNEL</a:t>
            </a:r>
            <a:endParaRPr lang="en-IN" sz="2800" b="1" dirty="0">
              <a:effectLst>
                <a:outerShdw blurRad="38100" dist="38100" dir="2700000" algn="tl">
                  <a:srgbClr val="000000">
                    <a:alpha val="43137"/>
                  </a:srgbClr>
                </a:outerShdw>
              </a:effectLst>
            </a:endParaRPr>
          </a:p>
        </p:txBody>
      </p:sp>
    </p:spTree>
    <p:extLst>
      <p:ext uri="{BB962C8B-B14F-4D97-AF65-F5344CB8AC3E}">
        <p14:creationId xmlns="" xmlns:p14="http://schemas.microsoft.com/office/powerpoint/2010/main" val="3334602559"/>
      </p:ext>
    </p:extLst>
  </p:cSld>
  <p:clrMapOvr>
    <a:masterClrMapping/>
  </p:clrMapOvr>
  <p:transition spd="med"/>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28596" y="2928934"/>
            <a:ext cx="8229600" cy="3143272"/>
          </a:xfrm>
        </p:spPr>
        <p:txBody>
          <a:bodyPr>
            <a:noAutofit/>
          </a:bodyPr>
          <a:lstStyle/>
          <a:p>
            <a:pPr algn="just">
              <a:buNone/>
            </a:pPr>
            <a:r>
              <a:rPr lang="en-IN" b="1" dirty="0" smtClean="0">
                <a:effectLst>
                  <a:outerShdw blurRad="38100" dist="38100" dir="2700000" algn="tl">
                    <a:srgbClr val="000000">
                      <a:alpha val="43137"/>
                    </a:srgbClr>
                  </a:outerShdw>
                </a:effectLst>
              </a:rPr>
              <a:t>		A twisted pair cable is a pair of insulated wires that are twisted together to improve electromagnetic capability and to reduce from outside source these available in various forms such as  </a:t>
            </a:r>
            <a:r>
              <a:rPr lang="en-IN" sz="3200" b="1" dirty="0" smtClean="0">
                <a:effectLst>
                  <a:outerShdw blurRad="38100" dist="38100" dir="2700000" algn="tl">
                    <a:srgbClr val="000000">
                      <a:alpha val="43137"/>
                    </a:srgbClr>
                  </a:outerShdw>
                </a:effectLst>
              </a:rPr>
              <a:t>CAT1 , CAT2 , CAT3 , CAT4 , CAT5 , CAT6</a:t>
            </a:r>
            <a:endParaRPr lang="en-IN" sz="3200" b="1" dirty="0">
              <a:effectLst>
                <a:outerShdw blurRad="38100" dist="38100" dir="2700000" algn="tl">
                  <a:srgbClr val="000000">
                    <a:alpha val="43137"/>
                  </a:srgbClr>
                </a:outerShdw>
              </a:effectLst>
            </a:endParaRPr>
          </a:p>
        </p:txBody>
      </p:sp>
      <p:sp>
        <p:nvSpPr>
          <p:cNvPr id="4" name="Rectangle 3"/>
          <p:cNvSpPr/>
          <p:nvPr/>
        </p:nvSpPr>
        <p:spPr>
          <a:xfrm>
            <a:off x="500034" y="357166"/>
            <a:ext cx="7715304" cy="785794"/>
          </a:xfrm>
          <a:prstGeom prst="rect">
            <a:avLst/>
          </a:prstGeom>
        </p:spPr>
        <p:style>
          <a:lnRef idx="3">
            <a:schemeClr val="lt1"/>
          </a:lnRef>
          <a:fillRef idx="1">
            <a:schemeClr val="accent3"/>
          </a:fillRef>
          <a:effectRef idx="1">
            <a:schemeClr val="accent3"/>
          </a:effectRef>
          <a:fontRef idx="minor">
            <a:schemeClr val="lt1"/>
          </a:fontRef>
        </p:style>
        <p:txBody>
          <a:bodyPr rtlCol="0" anchor="ctr"/>
          <a:lstStyle/>
          <a:p>
            <a:pPr algn="ctr"/>
            <a:r>
              <a:rPr lang="en-IN" sz="3200" b="1" dirty="0" smtClean="0">
                <a:effectLst>
                  <a:outerShdw blurRad="38100" dist="38100" dir="2700000" algn="tl">
                    <a:srgbClr val="000000">
                      <a:alpha val="43137"/>
                    </a:srgbClr>
                  </a:outerShdw>
                </a:effectLst>
              </a:rPr>
              <a:t>TYPES OF WIRED CABLES</a:t>
            </a:r>
            <a:endParaRPr lang="en-IN" sz="3200" b="1" dirty="0">
              <a:effectLst>
                <a:outerShdw blurRad="38100" dist="38100" dir="2700000" algn="tl">
                  <a:srgbClr val="000000">
                    <a:alpha val="43137"/>
                  </a:srgbClr>
                </a:outerShdw>
              </a:effectLst>
            </a:endParaRPr>
          </a:p>
        </p:txBody>
      </p:sp>
      <p:sp>
        <p:nvSpPr>
          <p:cNvPr id="5" name="Rectangle 4"/>
          <p:cNvSpPr/>
          <p:nvPr/>
        </p:nvSpPr>
        <p:spPr>
          <a:xfrm>
            <a:off x="500034" y="1714488"/>
            <a:ext cx="5429288" cy="704856"/>
          </a:xfrm>
          <a:prstGeom prst="rect">
            <a:avLst/>
          </a:prstGeom>
        </p:spPr>
        <p:style>
          <a:lnRef idx="3">
            <a:schemeClr val="lt1"/>
          </a:lnRef>
          <a:fillRef idx="1">
            <a:schemeClr val="accent2"/>
          </a:fillRef>
          <a:effectRef idx="1">
            <a:schemeClr val="accent2"/>
          </a:effectRef>
          <a:fontRef idx="minor">
            <a:schemeClr val="lt1"/>
          </a:fontRef>
        </p:style>
        <p:txBody>
          <a:bodyPr rtlCol="0" anchor="ctr"/>
          <a:lstStyle/>
          <a:p>
            <a:r>
              <a:rPr lang="en-IN" sz="3200" b="1" dirty="0" smtClean="0">
                <a:effectLst>
                  <a:outerShdw blurRad="38100" dist="38100" dir="2700000" algn="tl">
                    <a:srgbClr val="000000">
                      <a:alpha val="43137"/>
                    </a:srgbClr>
                  </a:outerShdw>
                </a:effectLst>
              </a:rPr>
              <a:t>A)	TWISTED PAIR CABLE: </a:t>
            </a:r>
          </a:p>
        </p:txBody>
      </p:sp>
    </p:spTree>
    <p:extLst>
      <p:ext uri="{BB962C8B-B14F-4D97-AF65-F5344CB8AC3E}">
        <p14:creationId xmlns="" xmlns:p14="http://schemas.microsoft.com/office/powerpoint/2010/main" val="3334602559"/>
      </p:ext>
    </p:extLst>
  </p:cSld>
  <p:clrMapOvr>
    <a:masterClrMapping/>
  </p:clrMapOvr>
  <p:transition spd="med"/>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928662" y="2500306"/>
            <a:ext cx="7500990" cy="642942"/>
          </a:xfrm>
          <a:prstGeom prst="rect">
            <a:avLst/>
          </a:prstGeom>
        </p:spPr>
        <p:style>
          <a:lnRef idx="3">
            <a:schemeClr val="lt1"/>
          </a:lnRef>
          <a:fillRef idx="1">
            <a:schemeClr val="accent3"/>
          </a:fillRef>
          <a:effectRef idx="1">
            <a:schemeClr val="accent3"/>
          </a:effectRef>
          <a:fontRef idx="minor">
            <a:schemeClr val="lt1"/>
          </a:fontRef>
        </p:style>
        <p:txBody>
          <a:bodyPr rtlCol="0" anchor="ctr"/>
          <a:lstStyle/>
          <a:p>
            <a:pPr algn="ctr"/>
            <a:r>
              <a:rPr lang="en-IN" sz="3200" b="1" dirty="0" smtClean="0">
                <a:effectLst>
                  <a:outerShdw blurRad="38100" dist="38100" dir="2700000" algn="tl">
                    <a:srgbClr val="000000">
                      <a:alpha val="43137"/>
                    </a:srgbClr>
                  </a:outerShdw>
                </a:effectLst>
              </a:rPr>
              <a:t>TYPES OF WIRED CABLES</a:t>
            </a:r>
            <a:endParaRPr lang="en-IN" sz="3200" b="1" dirty="0">
              <a:effectLst>
                <a:outerShdw blurRad="38100" dist="38100" dir="2700000" algn="tl">
                  <a:srgbClr val="000000">
                    <a:alpha val="43137"/>
                  </a:srgbClr>
                </a:outerShdw>
              </a:effectLst>
            </a:endParaRPr>
          </a:p>
        </p:txBody>
      </p:sp>
      <p:sp>
        <p:nvSpPr>
          <p:cNvPr id="5" name="Rectangle 4"/>
          <p:cNvSpPr/>
          <p:nvPr/>
        </p:nvSpPr>
        <p:spPr>
          <a:xfrm>
            <a:off x="1643042" y="3571876"/>
            <a:ext cx="6072230" cy="642942"/>
          </a:xfrm>
          <a:prstGeom prst="rect">
            <a:avLst/>
          </a:prstGeom>
        </p:spPr>
        <p:style>
          <a:lnRef idx="3">
            <a:schemeClr val="lt1"/>
          </a:lnRef>
          <a:fillRef idx="1">
            <a:schemeClr val="accent1"/>
          </a:fillRef>
          <a:effectRef idx="1">
            <a:schemeClr val="accent1"/>
          </a:effectRef>
          <a:fontRef idx="minor">
            <a:schemeClr val="lt1"/>
          </a:fontRef>
        </p:style>
        <p:txBody>
          <a:bodyPr rtlCol="0" anchor="ctr"/>
          <a:lstStyle/>
          <a:p>
            <a:pPr algn="ctr"/>
            <a:r>
              <a:rPr lang="en-IN" sz="3200" b="1" dirty="0" smtClean="0">
                <a:effectLst>
                  <a:outerShdw blurRad="38100" dist="38100" dir="2700000" algn="tl">
                    <a:srgbClr val="000000">
                      <a:alpha val="43137"/>
                    </a:srgbClr>
                  </a:outerShdw>
                </a:effectLst>
              </a:rPr>
              <a:t>B)	COAXIAL CABLE (COAX)</a:t>
            </a:r>
            <a:endParaRPr lang="en-IN" sz="3200" b="1" dirty="0">
              <a:effectLst>
                <a:outerShdw blurRad="38100" dist="38100" dir="2700000" algn="tl">
                  <a:srgbClr val="000000">
                    <a:alpha val="43137"/>
                  </a:srgbClr>
                </a:outerShdw>
              </a:effectLst>
            </a:endParaRPr>
          </a:p>
        </p:txBody>
      </p:sp>
      <p:sp>
        <p:nvSpPr>
          <p:cNvPr id="7" name="Rectangle 6"/>
          <p:cNvSpPr/>
          <p:nvPr/>
        </p:nvSpPr>
        <p:spPr>
          <a:xfrm>
            <a:off x="357158" y="1142984"/>
            <a:ext cx="8643998" cy="908720"/>
          </a:xfrm>
          <a:prstGeom prst="rect">
            <a:avLst/>
          </a:prstGeom>
        </p:spPr>
        <p:style>
          <a:lnRef idx="3">
            <a:schemeClr val="lt1"/>
          </a:lnRef>
          <a:fillRef idx="1">
            <a:schemeClr val="accent6"/>
          </a:fillRef>
          <a:effectRef idx="1">
            <a:schemeClr val="accent6"/>
          </a:effectRef>
          <a:fontRef idx="minor">
            <a:schemeClr val="lt1"/>
          </a:fontRef>
        </p:style>
        <p:txBody>
          <a:bodyPr rtlCol="0" anchor="ctr"/>
          <a:lstStyle/>
          <a:p>
            <a:pPr algn="ctr"/>
            <a:r>
              <a:rPr lang="en-IN" sz="2800" b="1" dirty="0" smtClean="0">
                <a:effectLst>
                  <a:outerShdw blurRad="38100" dist="38100" dir="2700000" algn="tl">
                    <a:srgbClr val="000000">
                      <a:alpha val="43137"/>
                    </a:srgbClr>
                  </a:outerShdw>
                </a:effectLst>
              </a:rPr>
              <a:t>TYPES OF NETWORK BASED ON COMMUNICATION CHANNEL</a:t>
            </a:r>
            <a:endParaRPr lang="en-IN" sz="2800" b="1" dirty="0">
              <a:effectLst>
                <a:outerShdw blurRad="38100" dist="38100" dir="2700000" algn="tl">
                  <a:srgbClr val="000000">
                    <a:alpha val="43137"/>
                  </a:srgbClr>
                </a:outerShdw>
              </a:effectLst>
            </a:endParaRPr>
          </a:p>
        </p:txBody>
      </p:sp>
    </p:spTree>
    <p:extLst>
      <p:ext uri="{BB962C8B-B14F-4D97-AF65-F5344CB8AC3E}">
        <p14:creationId xmlns="" xmlns:p14="http://schemas.microsoft.com/office/powerpoint/2010/main" val="1579829607"/>
      </p:ext>
    </p:extLst>
  </p:cSld>
  <p:clrMapOvr>
    <a:masterClrMapping/>
  </p:clrMapOvr>
  <p:transition spd="med"/>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a:xfrm>
            <a:off x="428596" y="428604"/>
            <a:ext cx="8286808" cy="908720"/>
          </a:xfrm>
        </p:spPr>
        <p:style>
          <a:lnRef idx="3">
            <a:schemeClr val="lt1"/>
          </a:lnRef>
          <a:fillRef idx="1">
            <a:schemeClr val="accent4"/>
          </a:fillRef>
          <a:effectRef idx="1">
            <a:schemeClr val="accent4"/>
          </a:effectRef>
          <a:fontRef idx="minor">
            <a:schemeClr val="lt1"/>
          </a:fontRef>
        </p:style>
        <p:txBody>
          <a:bodyPr>
            <a:normAutofit/>
          </a:bodyPr>
          <a:lstStyle/>
          <a:p>
            <a:pPr marL="514350" indent="-514350" algn="ctr"/>
            <a:r>
              <a:rPr lang="en-IN" sz="3200" b="1" dirty="0" smtClean="0">
                <a:solidFill>
                  <a:schemeClr val="bg1"/>
                </a:solidFill>
                <a:effectLst>
                  <a:outerShdw blurRad="38100" dist="38100" dir="2700000" algn="tl">
                    <a:srgbClr val="000000">
                      <a:alpha val="43137"/>
                    </a:srgbClr>
                  </a:outerShdw>
                </a:effectLst>
              </a:rPr>
              <a:t>ADVANTAGES OF COMPUTER NETWORK</a:t>
            </a:r>
          </a:p>
        </p:txBody>
      </p:sp>
      <p:sp>
        <p:nvSpPr>
          <p:cNvPr id="7" name="Title 1"/>
          <p:cNvSpPr txBox="1">
            <a:spLocks/>
          </p:cNvSpPr>
          <p:nvPr/>
        </p:nvSpPr>
        <p:spPr>
          <a:xfrm>
            <a:off x="785786" y="2000216"/>
            <a:ext cx="6858048" cy="1000156"/>
          </a:xfrm>
          <a:prstGeom prst="rect">
            <a:avLst/>
          </a:prstGeom>
        </p:spPr>
        <p:style>
          <a:lnRef idx="3">
            <a:schemeClr val="lt1"/>
          </a:lnRef>
          <a:fillRef idx="1">
            <a:schemeClr val="accent6"/>
          </a:fillRef>
          <a:effectRef idx="1">
            <a:schemeClr val="accent6"/>
          </a:effectRef>
          <a:fontRef idx="minor">
            <a:schemeClr val="lt1"/>
          </a:fontRef>
        </p:style>
        <p:txBody>
          <a:bodyPr vert="horz" lIns="91440" tIns="45720" rIns="91440" bIns="45720" rtlCol="0" anchor="ctr">
            <a:normAutofit fontScale="92500" lnSpcReduction="10000"/>
          </a:bodyPr>
          <a:lstStyle/>
          <a:p>
            <a:r>
              <a:rPr lang="en-IN" sz="3200" b="1" dirty="0" smtClean="0">
                <a:effectLst>
                  <a:outerShdw blurRad="38100" dist="38100" dir="2700000" algn="tl">
                    <a:srgbClr val="000000">
                      <a:alpha val="43137"/>
                    </a:srgbClr>
                  </a:outerShdw>
                </a:effectLst>
              </a:rPr>
              <a:t>1. IT ENHANCES COMMUNICATION AND AVAILABILITY OF INFORMATION.</a:t>
            </a:r>
            <a:endParaRPr lang="en-IN" sz="3200" dirty="0">
              <a:effectLst>
                <a:outerShdw blurRad="38100" dist="38100" dir="2700000" algn="tl">
                  <a:srgbClr val="000000">
                    <a:alpha val="43137"/>
                  </a:srgbClr>
                </a:outerShdw>
              </a:effectLst>
            </a:endParaRPr>
          </a:p>
        </p:txBody>
      </p:sp>
      <p:sp>
        <p:nvSpPr>
          <p:cNvPr id="9" name="Title 1"/>
          <p:cNvSpPr txBox="1">
            <a:spLocks/>
          </p:cNvSpPr>
          <p:nvPr/>
        </p:nvSpPr>
        <p:spPr>
          <a:xfrm>
            <a:off x="785786" y="3428976"/>
            <a:ext cx="6858048" cy="1000156"/>
          </a:xfrm>
          <a:prstGeom prst="rect">
            <a:avLst/>
          </a:prstGeom>
        </p:spPr>
        <p:style>
          <a:lnRef idx="3">
            <a:schemeClr val="lt1"/>
          </a:lnRef>
          <a:fillRef idx="1">
            <a:schemeClr val="accent5"/>
          </a:fillRef>
          <a:effectRef idx="1">
            <a:schemeClr val="accent5"/>
          </a:effectRef>
          <a:fontRef idx="minor">
            <a:schemeClr val="lt1"/>
          </a:fontRef>
        </p:style>
        <p:txBody>
          <a:bodyPr vert="horz" lIns="91440" tIns="45720" rIns="91440" bIns="45720" rtlCol="0" anchor="ctr">
            <a:normAutofit fontScale="92500" lnSpcReduction="10000"/>
          </a:bodyPr>
          <a:lstStyle/>
          <a:p>
            <a:r>
              <a:rPr lang="en-IN" sz="3200" b="1" dirty="0" smtClean="0">
                <a:effectLst>
                  <a:outerShdw blurRad="38100" dist="38100" dir="2700000" algn="tl">
                    <a:srgbClr val="000000">
                      <a:alpha val="43137"/>
                    </a:srgbClr>
                  </a:outerShdw>
                </a:effectLst>
              </a:rPr>
              <a:t>2. IT ALLOWS FOR MORE CONVENIENT RESOURCE SHARING.</a:t>
            </a:r>
            <a:endParaRPr lang="en-IN" sz="3200" dirty="0">
              <a:effectLst>
                <a:outerShdw blurRad="38100" dist="38100" dir="2700000" algn="tl">
                  <a:srgbClr val="000000">
                    <a:alpha val="43137"/>
                  </a:srgbClr>
                </a:outerShdw>
              </a:effectLst>
            </a:endParaRPr>
          </a:p>
        </p:txBody>
      </p:sp>
      <p:sp>
        <p:nvSpPr>
          <p:cNvPr id="11" name="Title 1"/>
          <p:cNvSpPr txBox="1">
            <a:spLocks/>
          </p:cNvSpPr>
          <p:nvPr/>
        </p:nvSpPr>
        <p:spPr>
          <a:xfrm>
            <a:off x="785786" y="5000612"/>
            <a:ext cx="6858048" cy="1000156"/>
          </a:xfrm>
          <a:prstGeom prst="rect">
            <a:avLst/>
          </a:prstGeom>
        </p:spPr>
        <p:style>
          <a:lnRef idx="3">
            <a:schemeClr val="lt1"/>
          </a:lnRef>
          <a:fillRef idx="1">
            <a:schemeClr val="accent3"/>
          </a:fillRef>
          <a:effectRef idx="1">
            <a:schemeClr val="accent3"/>
          </a:effectRef>
          <a:fontRef idx="minor">
            <a:schemeClr val="lt1"/>
          </a:fontRef>
        </p:style>
        <p:txBody>
          <a:bodyPr vert="horz" lIns="91440" tIns="45720" rIns="91440" bIns="45720" rtlCol="0" anchor="ctr">
            <a:normAutofit/>
          </a:bodyPr>
          <a:lstStyle/>
          <a:p>
            <a:r>
              <a:rPr lang="en-IN" sz="3200" b="1" dirty="0" smtClean="0">
                <a:effectLst>
                  <a:outerShdw blurRad="38100" dist="38100" dir="2700000" algn="tl">
                    <a:srgbClr val="000000">
                      <a:alpha val="43137"/>
                    </a:srgbClr>
                  </a:outerShdw>
                </a:effectLst>
              </a:rPr>
              <a:t>3. IT MAKES FILE SHARING EASIER. </a:t>
            </a:r>
            <a:endParaRPr lang="en-IN" sz="3200" dirty="0">
              <a:effectLst>
                <a:outerShdw blurRad="38100" dist="38100" dir="2700000" algn="tl">
                  <a:srgbClr val="000000">
                    <a:alpha val="43137"/>
                  </a:srgbClr>
                </a:outerShdw>
              </a:effectLst>
            </a:endParaRPr>
          </a:p>
        </p:txBody>
      </p:sp>
    </p:spTree>
    <p:extLst>
      <p:ext uri="{BB962C8B-B14F-4D97-AF65-F5344CB8AC3E}">
        <p14:creationId xmlns="" xmlns:p14="http://schemas.microsoft.com/office/powerpoint/2010/main" val="3745108458"/>
      </p:ext>
    </p:extLst>
  </p:cSld>
  <p:clrMapOvr>
    <a:masterClrMapping/>
  </p:clrMapOvr>
  <p:transition spd="med"/>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42910" y="3000372"/>
            <a:ext cx="8229600" cy="3143272"/>
          </a:xfrm>
        </p:spPr>
        <p:txBody>
          <a:bodyPr>
            <a:noAutofit/>
          </a:bodyPr>
          <a:lstStyle/>
          <a:p>
            <a:pPr algn="just">
              <a:buNone/>
            </a:pPr>
            <a:r>
              <a:rPr lang="en-IN" b="1" dirty="0" smtClean="0">
                <a:effectLst>
                  <a:outerShdw blurRad="38100" dist="38100" dir="2700000" algn="tl">
                    <a:srgbClr val="000000">
                      <a:alpha val="43137"/>
                    </a:srgbClr>
                  </a:outerShdw>
                </a:effectLst>
              </a:rPr>
              <a:t>		This type cables consist of a solid wire core surrounded by one or more foil or wire shield each separated by some kind of plastic insulator </a:t>
            </a:r>
          </a:p>
          <a:p>
            <a:pPr marL="0" indent="0" algn="just">
              <a:buNone/>
            </a:pPr>
            <a:r>
              <a:rPr lang="en-IN" b="1" dirty="0" smtClean="0">
                <a:effectLst>
                  <a:outerShdw blurRad="38100" dist="38100" dir="2700000" algn="tl">
                    <a:srgbClr val="000000">
                      <a:alpha val="43137"/>
                    </a:srgbClr>
                  </a:outerShdw>
                </a:effectLst>
              </a:rPr>
              <a:t>Ex : </a:t>
            </a:r>
            <a:r>
              <a:rPr lang="en-IN" b="1" dirty="0" err="1" smtClean="0">
                <a:effectLst>
                  <a:outerShdw blurRad="38100" dist="38100" dir="2700000" algn="tl">
                    <a:srgbClr val="000000">
                      <a:alpha val="43137"/>
                    </a:srgbClr>
                  </a:outerShdw>
                </a:effectLst>
              </a:rPr>
              <a:t>Thicknet</a:t>
            </a:r>
            <a:r>
              <a:rPr lang="en-IN" b="1" dirty="0" smtClean="0">
                <a:effectLst>
                  <a:outerShdw blurRad="38100" dist="38100" dir="2700000" algn="tl">
                    <a:srgbClr val="000000">
                      <a:alpha val="43137"/>
                    </a:srgbClr>
                  </a:outerShdw>
                </a:effectLst>
              </a:rPr>
              <a:t> and </a:t>
            </a:r>
            <a:r>
              <a:rPr lang="en-IN" b="1" dirty="0" err="1" smtClean="0">
                <a:effectLst>
                  <a:outerShdw blurRad="38100" dist="38100" dir="2700000" algn="tl">
                    <a:srgbClr val="000000">
                      <a:alpha val="43137"/>
                    </a:srgbClr>
                  </a:outerShdw>
                </a:effectLst>
              </a:rPr>
              <a:t>Thinnet</a:t>
            </a:r>
            <a:r>
              <a:rPr lang="en-IN" b="1" dirty="0" smtClean="0">
                <a:effectLst>
                  <a:outerShdw blurRad="38100" dist="38100" dir="2700000" algn="tl">
                    <a:srgbClr val="000000">
                      <a:alpha val="43137"/>
                    </a:srgbClr>
                  </a:outerShdw>
                </a:effectLst>
              </a:rPr>
              <a:t> .</a:t>
            </a:r>
            <a:endParaRPr lang="en-IN" b="1" dirty="0">
              <a:effectLst>
                <a:outerShdw blurRad="38100" dist="38100" dir="2700000" algn="tl">
                  <a:srgbClr val="000000">
                    <a:alpha val="43137"/>
                  </a:srgbClr>
                </a:outerShdw>
              </a:effectLst>
            </a:endParaRPr>
          </a:p>
        </p:txBody>
      </p:sp>
      <p:sp>
        <p:nvSpPr>
          <p:cNvPr id="4" name="Rectangle 3"/>
          <p:cNvSpPr/>
          <p:nvPr/>
        </p:nvSpPr>
        <p:spPr>
          <a:xfrm>
            <a:off x="714348" y="428604"/>
            <a:ext cx="7500990" cy="642942"/>
          </a:xfrm>
          <a:prstGeom prst="rect">
            <a:avLst/>
          </a:prstGeom>
        </p:spPr>
        <p:style>
          <a:lnRef idx="3">
            <a:schemeClr val="lt1"/>
          </a:lnRef>
          <a:fillRef idx="1">
            <a:schemeClr val="accent3"/>
          </a:fillRef>
          <a:effectRef idx="1">
            <a:schemeClr val="accent3"/>
          </a:effectRef>
          <a:fontRef idx="minor">
            <a:schemeClr val="lt1"/>
          </a:fontRef>
        </p:style>
        <p:txBody>
          <a:bodyPr rtlCol="0" anchor="ctr"/>
          <a:lstStyle/>
          <a:p>
            <a:pPr algn="ctr"/>
            <a:r>
              <a:rPr lang="en-IN" sz="3200" b="1" dirty="0" smtClean="0">
                <a:effectLst>
                  <a:outerShdw blurRad="38100" dist="38100" dir="2700000" algn="tl">
                    <a:srgbClr val="000000">
                      <a:alpha val="43137"/>
                    </a:srgbClr>
                  </a:outerShdw>
                </a:effectLst>
              </a:rPr>
              <a:t>TYPES OF WIRED CABLES</a:t>
            </a:r>
            <a:endParaRPr lang="en-IN" sz="3200" b="1" dirty="0">
              <a:effectLst>
                <a:outerShdw blurRad="38100" dist="38100" dir="2700000" algn="tl">
                  <a:srgbClr val="000000">
                    <a:alpha val="43137"/>
                  </a:srgbClr>
                </a:outerShdw>
              </a:effectLst>
            </a:endParaRPr>
          </a:p>
        </p:txBody>
      </p:sp>
      <p:sp>
        <p:nvSpPr>
          <p:cNvPr id="5" name="Rectangle 4"/>
          <p:cNvSpPr/>
          <p:nvPr/>
        </p:nvSpPr>
        <p:spPr>
          <a:xfrm>
            <a:off x="714348" y="1714488"/>
            <a:ext cx="6143668" cy="642942"/>
          </a:xfrm>
          <a:prstGeom prst="rect">
            <a:avLst/>
          </a:prstGeom>
        </p:spPr>
        <p:style>
          <a:lnRef idx="3">
            <a:schemeClr val="lt1"/>
          </a:lnRef>
          <a:fillRef idx="1">
            <a:schemeClr val="accent1"/>
          </a:fillRef>
          <a:effectRef idx="1">
            <a:schemeClr val="accent1"/>
          </a:effectRef>
          <a:fontRef idx="minor">
            <a:schemeClr val="lt1"/>
          </a:fontRef>
        </p:style>
        <p:txBody>
          <a:bodyPr rtlCol="0" anchor="ctr"/>
          <a:lstStyle/>
          <a:p>
            <a:r>
              <a:rPr lang="en-IN" sz="3200" b="1" dirty="0" smtClean="0">
                <a:effectLst>
                  <a:outerShdw blurRad="38100" dist="38100" dir="2700000" algn="tl">
                    <a:srgbClr val="000000">
                      <a:alpha val="43137"/>
                    </a:srgbClr>
                  </a:outerShdw>
                </a:effectLst>
              </a:rPr>
              <a:t>B)	COAXIAL CABLE (COAX)</a:t>
            </a:r>
            <a:endParaRPr lang="en-IN" sz="3200" b="1" dirty="0">
              <a:effectLst>
                <a:outerShdw blurRad="38100" dist="38100" dir="2700000" algn="tl">
                  <a:srgbClr val="000000">
                    <a:alpha val="43137"/>
                  </a:srgbClr>
                </a:outerShdw>
              </a:effectLst>
            </a:endParaRPr>
          </a:p>
        </p:txBody>
      </p:sp>
    </p:spTree>
    <p:extLst>
      <p:ext uri="{BB962C8B-B14F-4D97-AF65-F5344CB8AC3E}">
        <p14:creationId xmlns="" xmlns:p14="http://schemas.microsoft.com/office/powerpoint/2010/main" val="1579829607"/>
      </p:ext>
    </p:extLst>
  </p:cSld>
  <p:clrMapOvr>
    <a:masterClrMapping/>
  </p:clrMapOvr>
  <p:transition spd="med"/>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071538" y="2357430"/>
            <a:ext cx="7215238" cy="714356"/>
          </a:xfrm>
          <a:prstGeom prst="rect">
            <a:avLst/>
          </a:prstGeom>
        </p:spPr>
        <p:style>
          <a:lnRef idx="3">
            <a:schemeClr val="lt1"/>
          </a:lnRef>
          <a:fillRef idx="1">
            <a:schemeClr val="accent4"/>
          </a:fillRef>
          <a:effectRef idx="1">
            <a:schemeClr val="accent4"/>
          </a:effectRef>
          <a:fontRef idx="minor">
            <a:schemeClr val="lt1"/>
          </a:fontRef>
        </p:style>
        <p:txBody>
          <a:bodyPr rtlCol="0" anchor="ctr"/>
          <a:lstStyle/>
          <a:p>
            <a:pPr algn="ctr"/>
            <a:r>
              <a:rPr lang="en-IN" sz="3200" b="1" dirty="0" smtClean="0">
                <a:effectLst>
                  <a:outerShdw blurRad="38100" dist="38100" dir="2700000" algn="tl">
                    <a:srgbClr val="000000">
                      <a:alpha val="43137"/>
                    </a:srgbClr>
                  </a:outerShdw>
                </a:effectLst>
              </a:rPr>
              <a:t>TYPES OF WIRED CABLES</a:t>
            </a:r>
            <a:endParaRPr lang="en-IN" sz="3200" b="1" dirty="0">
              <a:effectLst>
                <a:outerShdw blurRad="38100" dist="38100" dir="2700000" algn="tl">
                  <a:srgbClr val="000000">
                    <a:alpha val="43137"/>
                  </a:srgbClr>
                </a:outerShdw>
              </a:effectLst>
            </a:endParaRPr>
          </a:p>
        </p:txBody>
      </p:sp>
      <p:sp>
        <p:nvSpPr>
          <p:cNvPr id="5" name="Rectangle 4"/>
          <p:cNvSpPr/>
          <p:nvPr/>
        </p:nvSpPr>
        <p:spPr>
          <a:xfrm>
            <a:off x="2071670" y="3429000"/>
            <a:ext cx="5143536" cy="714356"/>
          </a:xfrm>
          <a:prstGeom prst="rect">
            <a:avLst/>
          </a:prstGeom>
        </p:spPr>
        <p:style>
          <a:lnRef idx="3">
            <a:schemeClr val="lt1"/>
          </a:lnRef>
          <a:fillRef idx="1">
            <a:schemeClr val="accent5"/>
          </a:fillRef>
          <a:effectRef idx="1">
            <a:schemeClr val="accent5"/>
          </a:effectRef>
          <a:fontRef idx="minor">
            <a:schemeClr val="lt1"/>
          </a:fontRef>
        </p:style>
        <p:txBody>
          <a:bodyPr rtlCol="0" anchor="ctr"/>
          <a:lstStyle/>
          <a:p>
            <a:pPr algn="ctr"/>
            <a:r>
              <a:rPr lang="en-IN" sz="3200" b="1" dirty="0" smtClean="0">
                <a:effectLst>
                  <a:outerShdw blurRad="38100" dist="38100" dir="2700000" algn="tl">
                    <a:srgbClr val="000000">
                      <a:alpha val="43137"/>
                    </a:srgbClr>
                  </a:outerShdw>
                </a:effectLst>
              </a:rPr>
              <a:t>C)	FIBRE OPTIC CABLE :</a:t>
            </a:r>
          </a:p>
        </p:txBody>
      </p:sp>
      <p:sp>
        <p:nvSpPr>
          <p:cNvPr id="7" name="Rectangle 6"/>
          <p:cNvSpPr/>
          <p:nvPr/>
        </p:nvSpPr>
        <p:spPr>
          <a:xfrm>
            <a:off x="357158" y="1142984"/>
            <a:ext cx="8643998" cy="908720"/>
          </a:xfrm>
          <a:prstGeom prst="rect">
            <a:avLst/>
          </a:prstGeom>
        </p:spPr>
        <p:style>
          <a:lnRef idx="3">
            <a:schemeClr val="lt1"/>
          </a:lnRef>
          <a:fillRef idx="1">
            <a:schemeClr val="accent6"/>
          </a:fillRef>
          <a:effectRef idx="1">
            <a:schemeClr val="accent6"/>
          </a:effectRef>
          <a:fontRef idx="minor">
            <a:schemeClr val="lt1"/>
          </a:fontRef>
        </p:style>
        <p:txBody>
          <a:bodyPr rtlCol="0" anchor="ctr"/>
          <a:lstStyle/>
          <a:p>
            <a:pPr algn="ctr"/>
            <a:r>
              <a:rPr lang="en-IN" sz="2800" b="1" dirty="0" smtClean="0">
                <a:effectLst>
                  <a:outerShdw blurRad="38100" dist="38100" dir="2700000" algn="tl">
                    <a:srgbClr val="000000">
                      <a:alpha val="43137"/>
                    </a:srgbClr>
                  </a:outerShdw>
                </a:effectLst>
              </a:rPr>
              <a:t>TYPES OF NETWORK BASED ON COMMUNICATION CHANNEL</a:t>
            </a:r>
            <a:endParaRPr lang="en-IN" sz="2800" b="1" dirty="0">
              <a:effectLst>
                <a:outerShdw blurRad="38100" dist="38100" dir="2700000" algn="tl">
                  <a:srgbClr val="000000">
                    <a:alpha val="43137"/>
                  </a:srgbClr>
                </a:outerShdw>
              </a:effectLst>
            </a:endParaRPr>
          </a:p>
        </p:txBody>
      </p:sp>
    </p:spTree>
    <p:extLst>
      <p:ext uri="{BB962C8B-B14F-4D97-AF65-F5344CB8AC3E}">
        <p14:creationId xmlns="" xmlns:p14="http://schemas.microsoft.com/office/powerpoint/2010/main" val="4095321867"/>
      </p:ext>
    </p:extLst>
  </p:cSld>
  <p:clrMapOvr>
    <a:masterClrMapping/>
  </p:clrMapOvr>
  <p:transition spd="med"/>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28596" y="2643182"/>
            <a:ext cx="8229600" cy="3757626"/>
          </a:xfrm>
        </p:spPr>
        <p:txBody>
          <a:bodyPr>
            <a:noAutofit/>
          </a:bodyPr>
          <a:lstStyle/>
          <a:p>
            <a:pPr algn="just">
              <a:buNone/>
            </a:pPr>
            <a:r>
              <a:rPr lang="en-IN" b="1" dirty="0" smtClean="0">
                <a:effectLst>
                  <a:outerShdw blurRad="38100" dist="38100" dir="2700000" algn="tl">
                    <a:srgbClr val="000000">
                      <a:alpha val="43137"/>
                    </a:srgbClr>
                  </a:outerShdw>
                </a:effectLst>
              </a:rPr>
              <a:t>		Consist of a bundle of glass threads each of </a:t>
            </a:r>
            <a:r>
              <a:rPr lang="en-IN" b="1" dirty="0">
                <a:effectLst>
                  <a:outerShdw blurRad="38100" dist="38100" dir="2700000" algn="tl">
                    <a:srgbClr val="000000">
                      <a:alpha val="43137"/>
                    </a:srgbClr>
                  </a:outerShdw>
                </a:effectLst>
              </a:rPr>
              <a:t>w</a:t>
            </a:r>
            <a:r>
              <a:rPr lang="en-IN" b="1" dirty="0" smtClean="0">
                <a:effectLst>
                  <a:outerShdw blurRad="38100" dist="38100" dir="2700000" algn="tl">
                    <a:srgbClr val="000000">
                      <a:alpha val="43137"/>
                    </a:srgbClr>
                  </a:outerShdw>
                </a:effectLst>
              </a:rPr>
              <a:t>hich capable of transmitting messages modulated on to light waves .</a:t>
            </a:r>
          </a:p>
          <a:p>
            <a:pPr marL="0" indent="0">
              <a:buNone/>
            </a:pPr>
            <a:endParaRPr lang="en-IN" sz="1800" b="1" dirty="0" smtClean="0">
              <a:effectLst>
                <a:outerShdw blurRad="38100" dist="38100" dir="2700000" algn="tl">
                  <a:srgbClr val="000000">
                    <a:alpha val="43137"/>
                  </a:srgbClr>
                </a:outerShdw>
              </a:effectLst>
            </a:endParaRPr>
          </a:p>
          <a:p>
            <a:pPr marL="0" indent="0">
              <a:buNone/>
            </a:pPr>
            <a:r>
              <a:rPr lang="en-IN" b="1" dirty="0" smtClean="0">
                <a:effectLst>
                  <a:outerShdw blurRad="38100" dist="38100" dir="2700000" algn="tl">
                    <a:srgbClr val="000000">
                      <a:alpha val="43137"/>
                    </a:srgbClr>
                  </a:outerShdw>
                </a:effectLst>
              </a:rPr>
              <a:t> Example:</a:t>
            </a:r>
          </a:p>
          <a:p>
            <a:pPr lvl="3">
              <a:buFont typeface="Wingdings" pitchFamily="2" charset="2"/>
              <a:buChar char="Ø"/>
            </a:pPr>
            <a:r>
              <a:rPr lang="en-IN" sz="3200" b="1" dirty="0">
                <a:effectLst>
                  <a:outerShdw blurRad="38100" dist="38100" dir="2700000" algn="tl">
                    <a:srgbClr val="000000">
                      <a:alpha val="43137"/>
                    </a:srgbClr>
                  </a:outerShdw>
                </a:effectLst>
              </a:rPr>
              <a:t>S</a:t>
            </a:r>
            <a:r>
              <a:rPr lang="en-IN" sz="3200" b="1" dirty="0" smtClean="0">
                <a:effectLst>
                  <a:outerShdw blurRad="38100" dist="38100" dir="2700000" algn="tl">
                    <a:srgbClr val="000000">
                      <a:alpha val="43137"/>
                    </a:srgbClr>
                  </a:outerShdw>
                </a:effectLst>
              </a:rPr>
              <a:t>ingle node</a:t>
            </a:r>
          </a:p>
          <a:p>
            <a:pPr lvl="3">
              <a:buFont typeface="Wingdings" pitchFamily="2" charset="2"/>
              <a:buChar char="Ø"/>
            </a:pPr>
            <a:r>
              <a:rPr lang="en-IN" sz="3200" b="1" dirty="0">
                <a:effectLst>
                  <a:outerShdw blurRad="38100" dist="38100" dir="2700000" algn="tl">
                    <a:srgbClr val="000000">
                      <a:alpha val="43137"/>
                    </a:srgbClr>
                  </a:outerShdw>
                </a:effectLst>
              </a:rPr>
              <a:t>M</a:t>
            </a:r>
            <a:r>
              <a:rPr lang="en-IN" sz="3200" b="1" dirty="0" smtClean="0">
                <a:effectLst>
                  <a:outerShdw blurRad="38100" dist="38100" dir="2700000" algn="tl">
                    <a:srgbClr val="000000">
                      <a:alpha val="43137"/>
                    </a:srgbClr>
                  </a:outerShdw>
                </a:effectLst>
              </a:rPr>
              <a:t>ulti-node</a:t>
            </a:r>
          </a:p>
        </p:txBody>
      </p:sp>
      <p:sp>
        <p:nvSpPr>
          <p:cNvPr id="4" name="Rectangle 3"/>
          <p:cNvSpPr/>
          <p:nvPr/>
        </p:nvSpPr>
        <p:spPr>
          <a:xfrm>
            <a:off x="500034" y="571480"/>
            <a:ext cx="7215238" cy="714356"/>
          </a:xfrm>
          <a:prstGeom prst="rect">
            <a:avLst/>
          </a:prstGeom>
        </p:spPr>
        <p:style>
          <a:lnRef idx="3">
            <a:schemeClr val="lt1"/>
          </a:lnRef>
          <a:fillRef idx="1">
            <a:schemeClr val="accent4"/>
          </a:fillRef>
          <a:effectRef idx="1">
            <a:schemeClr val="accent4"/>
          </a:effectRef>
          <a:fontRef idx="minor">
            <a:schemeClr val="lt1"/>
          </a:fontRef>
        </p:style>
        <p:txBody>
          <a:bodyPr rtlCol="0" anchor="ctr"/>
          <a:lstStyle/>
          <a:p>
            <a:pPr algn="ctr"/>
            <a:r>
              <a:rPr lang="en-IN" sz="3200" b="1" dirty="0" smtClean="0">
                <a:effectLst>
                  <a:outerShdw blurRad="38100" dist="38100" dir="2700000" algn="tl">
                    <a:srgbClr val="000000">
                      <a:alpha val="43137"/>
                    </a:srgbClr>
                  </a:outerShdw>
                </a:effectLst>
              </a:rPr>
              <a:t>TYPES OF WIRED CABLES</a:t>
            </a:r>
            <a:endParaRPr lang="en-IN" sz="3200" b="1" dirty="0">
              <a:effectLst>
                <a:outerShdw blurRad="38100" dist="38100" dir="2700000" algn="tl">
                  <a:srgbClr val="000000">
                    <a:alpha val="43137"/>
                  </a:srgbClr>
                </a:outerShdw>
              </a:effectLst>
            </a:endParaRPr>
          </a:p>
        </p:txBody>
      </p:sp>
      <p:sp>
        <p:nvSpPr>
          <p:cNvPr id="5" name="Rectangle 4"/>
          <p:cNvSpPr/>
          <p:nvPr/>
        </p:nvSpPr>
        <p:spPr>
          <a:xfrm>
            <a:off x="571472" y="1714488"/>
            <a:ext cx="5143536" cy="714356"/>
          </a:xfrm>
          <a:prstGeom prst="rect">
            <a:avLst/>
          </a:prstGeom>
        </p:spPr>
        <p:style>
          <a:lnRef idx="3">
            <a:schemeClr val="lt1"/>
          </a:lnRef>
          <a:fillRef idx="1">
            <a:schemeClr val="accent5"/>
          </a:fillRef>
          <a:effectRef idx="1">
            <a:schemeClr val="accent5"/>
          </a:effectRef>
          <a:fontRef idx="minor">
            <a:schemeClr val="lt1"/>
          </a:fontRef>
        </p:style>
        <p:txBody>
          <a:bodyPr rtlCol="0" anchor="ctr"/>
          <a:lstStyle/>
          <a:p>
            <a:pPr algn="ctr"/>
            <a:r>
              <a:rPr lang="en-IN" sz="3200" b="1" dirty="0" smtClean="0">
                <a:effectLst>
                  <a:outerShdw blurRad="38100" dist="38100" dir="2700000" algn="tl">
                    <a:srgbClr val="000000">
                      <a:alpha val="43137"/>
                    </a:srgbClr>
                  </a:outerShdw>
                </a:effectLst>
              </a:rPr>
              <a:t>C)	FIBRE OPTIC CABLE :</a:t>
            </a:r>
          </a:p>
        </p:txBody>
      </p:sp>
    </p:spTree>
    <p:extLst>
      <p:ext uri="{BB962C8B-B14F-4D97-AF65-F5344CB8AC3E}">
        <p14:creationId xmlns="" xmlns:p14="http://schemas.microsoft.com/office/powerpoint/2010/main" val="4095321867"/>
      </p:ext>
    </p:extLst>
  </p:cSld>
  <p:clrMapOvr>
    <a:masterClrMapping/>
  </p:clrMapOvr>
  <p:transition spd="med"/>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071538" y="2928934"/>
            <a:ext cx="7072362" cy="785794"/>
          </a:xfrm>
          <a:prstGeom prst="rect">
            <a:avLst/>
          </a:prstGeom>
        </p:spPr>
        <p:style>
          <a:lnRef idx="3">
            <a:schemeClr val="lt1"/>
          </a:lnRef>
          <a:fillRef idx="1">
            <a:schemeClr val="accent2"/>
          </a:fillRef>
          <a:effectRef idx="1">
            <a:schemeClr val="accent2"/>
          </a:effectRef>
          <a:fontRef idx="minor">
            <a:schemeClr val="lt1"/>
          </a:fontRef>
        </p:style>
        <p:txBody>
          <a:bodyPr rtlCol="0" anchor="ctr"/>
          <a:lstStyle/>
          <a:p>
            <a:pPr algn="ctr"/>
            <a:r>
              <a:rPr lang="en-IN" sz="3200" b="1" dirty="0" smtClean="0">
                <a:effectLst>
                  <a:outerShdw blurRad="38100" dist="38100" dir="2700000" algn="tl">
                    <a:srgbClr val="000000">
                      <a:alpha val="43137"/>
                    </a:srgbClr>
                  </a:outerShdw>
                </a:effectLst>
              </a:rPr>
              <a:t>WIRELESS COMPUTER NETWORKS</a:t>
            </a:r>
            <a:endParaRPr lang="en-IN" sz="3200" b="1" dirty="0">
              <a:effectLst>
                <a:outerShdw blurRad="38100" dist="38100" dir="2700000" algn="tl">
                  <a:srgbClr val="000000">
                    <a:alpha val="43137"/>
                  </a:srgbClr>
                </a:outerShdw>
              </a:effectLst>
            </a:endParaRPr>
          </a:p>
        </p:txBody>
      </p:sp>
      <p:sp>
        <p:nvSpPr>
          <p:cNvPr id="7" name="Rectangle 6"/>
          <p:cNvSpPr/>
          <p:nvPr/>
        </p:nvSpPr>
        <p:spPr>
          <a:xfrm>
            <a:off x="214282" y="1785926"/>
            <a:ext cx="8643998" cy="908720"/>
          </a:xfrm>
          <a:prstGeom prst="rect">
            <a:avLst/>
          </a:prstGeom>
        </p:spPr>
        <p:style>
          <a:lnRef idx="3">
            <a:schemeClr val="lt1"/>
          </a:lnRef>
          <a:fillRef idx="1">
            <a:schemeClr val="accent5"/>
          </a:fillRef>
          <a:effectRef idx="1">
            <a:schemeClr val="accent5"/>
          </a:effectRef>
          <a:fontRef idx="minor">
            <a:schemeClr val="lt1"/>
          </a:fontRef>
        </p:style>
        <p:txBody>
          <a:bodyPr rtlCol="0" anchor="ctr"/>
          <a:lstStyle/>
          <a:p>
            <a:pPr algn="ctr"/>
            <a:r>
              <a:rPr lang="en-IN" sz="2800" b="1" dirty="0" smtClean="0">
                <a:effectLst>
                  <a:outerShdw blurRad="38100" dist="38100" dir="2700000" algn="tl">
                    <a:srgbClr val="000000">
                      <a:alpha val="43137"/>
                    </a:srgbClr>
                  </a:outerShdw>
                </a:effectLst>
              </a:rPr>
              <a:t>TYPES OF NETWORK BASED ON COMMUNICATION CHANNEL</a:t>
            </a:r>
            <a:endParaRPr lang="en-IN" sz="2800" b="1" dirty="0">
              <a:effectLst>
                <a:outerShdw blurRad="38100" dist="38100" dir="2700000" algn="tl">
                  <a:srgbClr val="000000">
                    <a:alpha val="43137"/>
                  </a:srgbClr>
                </a:outerShdw>
              </a:effectLst>
            </a:endParaRPr>
          </a:p>
        </p:txBody>
      </p:sp>
    </p:spTree>
    <p:extLst>
      <p:ext uri="{BB962C8B-B14F-4D97-AF65-F5344CB8AC3E}">
        <p14:creationId xmlns="" xmlns:p14="http://schemas.microsoft.com/office/powerpoint/2010/main" val="3779552384"/>
      </p:ext>
    </p:extLst>
  </p:cSld>
  <p:clrMapOvr>
    <a:masterClrMapping/>
  </p:clrMapOvr>
  <p:transition spd="med"/>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071538" y="285728"/>
            <a:ext cx="7072362" cy="785794"/>
          </a:xfrm>
          <a:prstGeom prst="rect">
            <a:avLst/>
          </a:prstGeom>
        </p:spPr>
        <p:style>
          <a:lnRef idx="3">
            <a:schemeClr val="lt1"/>
          </a:lnRef>
          <a:fillRef idx="1">
            <a:schemeClr val="accent2"/>
          </a:fillRef>
          <a:effectRef idx="1">
            <a:schemeClr val="accent2"/>
          </a:effectRef>
          <a:fontRef idx="minor">
            <a:schemeClr val="lt1"/>
          </a:fontRef>
        </p:style>
        <p:txBody>
          <a:bodyPr rtlCol="0" anchor="ctr"/>
          <a:lstStyle/>
          <a:p>
            <a:pPr algn="ctr"/>
            <a:r>
              <a:rPr lang="en-IN" sz="3200" b="1" dirty="0" smtClean="0">
                <a:effectLst>
                  <a:outerShdw blurRad="38100" dist="38100" dir="2700000" algn="tl">
                    <a:srgbClr val="000000">
                      <a:alpha val="43137"/>
                    </a:srgbClr>
                  </a:outerShdw>
                </a:effectLst>
              </a:rPr>
              <a:t>WIRELESS COMPUTER NETWORKS</a:t>
            </a:r>
            <a:endParaRPr lang="en-IN" sz="3200" b="1" dirty="0">
              <a:effectLst>
                <a:outerShdw blurRad="38100" dist="38100" dir="2700000" algn="tl">
                  <a:srgbClr val="000000">
                    <a:alpha val="43137"/>
                  </a:srgbClr>
                </a:outerShdw>
              </a:effectLst>
            </a:endParaRPr>
          </a:p>
        </p:txBody>
      </p:sp>
      <p:sp>
        <p:nvSpPr>
          <p:cNvPr id="6" name="Content Placeholder 5"/>
          <p:cNvSpPr>
            <a:spLocks noGrp="1"/>
          </p:cNvSpPr>
          <p:nvPr>
            <p:ph idx="1"/>
          </p:nvPr>
        </p:nvSpPr>
        <p:spPr>
          <a:xfrm>
            <a:off x="357158" y="1268760"/>
            <a:ext cx="8572560" cy="5374950"/>
          </a:xfrm>
        </p:spPr>
        <p:txBody>
          <a:bodyPr>
            <a:noAutofit/>
          </a:bodyPr>
          <a:lstStyle/>
          <a:p>
            <a:pPr algn="just">
              <a:buNone/>
            </a:pPr>
            <a:r>
              <a:rPr lang="en-IN" b="1" dirty="0" smtClean="0">
                <a:effectLst>
                  <a:outerShdw blurRad="38100" dist="38100" dir="2700000" algn="tl">
                    <a:srgbClr val="000000">
                      <a:alpha val="43137"/>
                    </a:srgbClr>
                  </a:outerShdw>
                </a:effectLst>
              </a:rPr>
              <a:t>		The computer networks that use environment or air as the media , through which information is transmitted without any cable or wires or the electronic conductor , rather by using electromagnetic waves like: IR(infrared) , RF(radio frequencies) , satellite , etc  are wireless computer networks</a:t>
            </a:r>
          </a:p>
          <a:p>
            <a:pPr>
              <a:buNone/>
            </a:pPr>
            <a:r>
              <a:rPr lang="en-IN" b="1" dirty="0" smtClean="0">
                <a:solidFill>
                  <a:srgbClr val="FF0000"/>
                </a:solidFill>
                <a:effectLst>
                  <a:outerShdw blurRad="38100" dist="38100" dir="2700000" algn="tl">
                    <a:srgbClr val="000000">
                      <a:alpha val="43137"/>
                    </a:srgbClr>
                  </a:outerShdw>
                </a:effectLst>
              </a:rPr>
              <a:t>EXAMPLE: </a:t>
            </a:r>
            <a:r>
              <a:rPr lang="en-IN" b="1" dirty="0" err="1" smtClean="0">
                <a:effectLst>
                  <a:outerShdw blurRad="38100" dist="38100" dir="2700000" algn="tl">
                    <a:srgbClr val="000000">
                      <a:alpha val="43137"/>
                    </a:srgbClr>
                  </a:outerShdw>
                </a:effectLst>
              </a:rPr>
              <a:t>i</a:t>
            </a:r>
            <a:r>
              <a:rPr lang="en-IN" b="1" dirty="0" smtClean="0">
                <a:effectLst>
                  <a:outerShdw blurRad="38100" dist="38100" dir="2700000" algn="tl">
                    <a:srgbClr val="000000">
                      <a:alpha val="43137"/>
                    </a:srgbClr>
                  </a:outerShdw>
                </a:effectLst>
              </a:rPr>
              <a:t>) </a:t>
            </a:r>
            <a:r>
              <a:rPr lang="en-IN" sz="2800" b="1" dirty="0" smtClean="0">
                <a:effectLst>
                  <a:outerShdw blurRad="38100" dist="38100" dir="2700000" algn="tl">
                    <a:srgbClr val="000000">
                      <a:alpha val="43137"/>
                    </a:srgbClr>
                  </a:outerShdw>
                </a:effectLst>
              </a:rPr>
              <a:t>When you connect all smartphones to a common WIFI (a wireless LAN )</a:t>
            </a:r>
          </a:p>
          <a:p>
            <a:pPr>
              <a:buNone/>
            </a:pPr>
            <a:r>
              <a:rPr lang="en-IN" sz="2800" b="1" dirty="0" smtClean="0">
                <a:effectLst>
                  <a:outerShdw blurRad="38100" dist="38100" dir="2700000" algn="tl">
                    <a:srgbClr val="000000">
                      <a:alpha val="43137"/>
                    </a:srgbClr>
                  </a:outerShdw>
                </a:effectLst>
              </a:rPr>
              <a:t>	ii) WAN can also be formed using wireless media such as satellite.</a:t>
            </a:r>
            <a:endParaRPr lang="en-IN" sz="2800" b="1" dirty="0">
              <a:effectLst>
                <a:outerShdw blurRad="38100" dist="38100" dir="2700000" algn="tl">
                  <a:srgbClr val="000000">
                    <a:alpha val="43137"/>
                  </a:srgbClr>
                </a:outerShdw>
              </a:effectLst>
            </a:endParaRPr>
          </a:p>
        </p:txBody>
      </p:sp>
    </p:spTree>
    <p:extLst>
      <p:ext uri="{BB962C8B-B14F-4D97-AF65-F5344CB8AC3E}">
        <p14:creationId xmlns="" xmlns:p14="http://schemas.microsoft.com/office/powerpoint/2010/main" val="3779552384"/>
      </p:ext>
    </p:extLst>
  </p:cSld>
  <p:clrMapOvr>
    <a:masterClrMapping/>
  </p:clrMapOvr>
  <p:transition spd="med"/>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714348" y="2928934"/>
            <a:ext cx="7929618" cy="714356"/>
          </a:xfrm>
          <a:prstGeom prst="rect">
            <a:avLst/>
          </a:prstGeom>
        </p:spPr>
        <p:style>
          <a:lnRef idx="3">
            <a:schemeClr val="lt1"/>
          </a:lnRef>
          <a:fillRef idx="1">
            <a:schemeClr val="accent4"/>
          </a:fillRef>
          <a:effectRef idx="1">
            <a:schemeClr val="accent4"/>
          </a:effectRef>
          <a:fontRef idx="minor">
            <a:schemeClr val="lt1"/>
          </a:fontRef>
        </p:style>
        <p:txBody>
          <a:bodyPr rtlCol="0" anchor="ctr"/>
          <a:lstStyle/>
          <a:p>
            <a:pPr algn="ctr"/>
            <a:r>
              <a:rPr lang="en-IN" sz="3200" b="1" dirty="0" smtClean="0">
                <a:effectLst>
                  <a:outerShdw blurRad="38100" dist="38100" dir="2700000" algn="tl">
                    <a:srgbClr val="000000">
                      <a:alpha val="43137"/>
                    </a:srgbClr>
                  </a:outerShdw>
                </a:effectLst>
              </a:rPr>
              <a:t>TYPES OF WIRELESS NETWORK</a:t>
            </a:r>
            <a:endParaRPr lang="en-IN" sz="3200" b="1" dirty="0">
              <a:effectLst>
                <a:outerShdw blurRad="38100" dist="38100" dir="2700000" algn="tl">
                  <a:srgbClr val="000000">
                    <a:alpha val="43137"/>
                  </a:srgbClr>
                </a:outerShdw>
              </a:effectLst>
            </a:endParaRPr>
          </a:p>
        </p:txBody>
      </p:sp>
    </p:spTree>
    <p:extLst>
      <p:ext uri="{BB962C8B-B14F-4D97-AF65-F5344CB8AC3E}">
        <p14:creationId xmlns="" xmlns:p14="http://schemas.microsoft.com/office/powerpoint/2010/main" val="3402096579"/>
      </p:ext>
    </p:extLst>
  </p:cSld>
  <p:clrMapOvr>
    <a:masterClrMapping/>
  </p:clrMapOvr>
  <p:transition spd="med"/>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571472" y="285728"/>
            <a:ext cx="7929618" cy="714356"/>
          </a:xfrm>
          <a:prstGeom prst="rect">
            <a:avLst/>
          </a:prstGeom>
        </p:spPr>
        <p:style>
          <a:lnRef idx="3">
            <a:schemeClr val="lt1"/>
          </a:lnRef>
          <a:fillRef idx="1">
            <a:schemeClr val="accent4"/>
          </a:fillRef>
          <a:effectRef idx="1">
            <a:schemeClr val="accent4"/>
          </a:effectRef>
          <a:fontRef idx="minor">
            <a:schemeClr val="lt1"/>
          </a:fontRef>
        </p:style>
        <p:txBody>
          <a:bodyPr rtlCol="0" anchor="ctr"/>
          <a:lstStyle/>
          <a:p>
            <a:pPr algn="ctr"/>
            <a:r>
              <a:rPr lang="en-IN" sz="3200" b="1" dirty="0" smtClean="0">
                <a:effectLst>
                  <a:outerShdw blurRad="38100" dist="38100" dir="2700000" algn="tl">
                    <a:srgbClr val="000000">
                      <a:alpha val="43137"/>
                    </a:srgbClr>
                  </a:outerShdw>
                </a:effectLst>
              </a:rPr>
              <a:t>TYPES OF WIRELESS NETWORK</a:t>
            </a:r>
            <a:endParaRPr lang="en-IN" sz="3200" b="1" dirty="0">
              <a:effectLst>
                <a:outerShdw blurRad="38100" dist="38100" dir="2700000" algn="tl">
                  <a:srgbClr val="000000">
                    <a:alpha val="43137"/>
                  </a:srgbClr>
                </a:outerShdw>
              </a:effectLst>
            </a:endParaRPr>
          </a:p>
        </p:txBody>
      </p:sp>
      <p:sp>
        <p:nvSpPr>
          <p:cNvPr id="6" name="Rounded Rectangle 5"/>
          <p:cNvSpPr/>
          <p:nvPr/>
        </p:nvSpPr>
        <p:spPr>
          <a:xfrm>
            <a:off x="1071538" y="1500174"/>
            <a:ext cx="5000660" cy="642942"/>
          </a:xfrm>
          <a:prstGeom prst="roundRect">
            <a:avLst/>
          </a:prstGeom>
        </p:spPr>
        <p:style>
          <a:lnRef idx="3">
            <a:schemeClr val="lt1"/>
          </a:lnRef>
          <a:fillRef idx="1">
            <a:schemeClr val="accent3"/>
          </a:fillRef>
          <a:effectRef idx="1">
            <a:schemeClr val="accent3"/>
          </a:effectRef>
          <a:fontRef idx="minor">
            <a:schemeClr val="lt1"/>
          </a:fontRef>
        </p:style>
        <p:txBody>
          <a:bodyPr rtlCol="0" anchor="ctr"/>
          <a:lstStyle/>
          <a:p>
            <a:r>
              <a:rPr lang="en-IN" sz="3200" b="1" dirty="0" smtClean="0">
                <a:effectLst>
                  <a:outerShdw blurRad="38100" dist="38100" dir="2700000" algn="tl">
                    <a:srgbClr val="000000">
                      <a:alpha val="43137"/>
                    </a:srgbClr>
                  </a:outerShdw>
                </a:effectLst>
              </a:rPr>
              <a:t>1.	MICRO WAVE</a:t>
            </a:r>
            <a:endParaRPr lang="en-IN" sz="3200" b="1" dirty="0">
              <a:effectLst>
                <a:outerShdw blurRad="38100" dist="38100" dir="2700000" algn="tl">
                  <a:srgbClr val="000000">
                    <a:alpha val="43137"/>
                  </a:srgbClr>
                </a:outerShdw>
              </a:effectLst>
            </a:endParaRPr>
          </a:p>
        </p:txBody>
      </p:sp>
      <p:sp>
        <p:nvSpPr>
          <p:cNvPr id="8" name="Rounded Rectangle 7"/>
          <p:cNvSpPr/>
          <p:nvPr/>
        </p:nvSpPr>
        <p:spPr>
          <a:xfrm>
            <a:off x="1142976" y="3786190"/>
            <a:ext cx="5000660" cy="642942"/>
          </a:xfrm>
          <a:prstGeom prst="roundRect">
            <a:avLst/>
          </a:prstGeom>
        </p:spPr>
        <p:style>
          <a:lnRef idx="3">
            <a:schemeClr val="lt1"/>
          </a:lnRef>
          <a:fillRef idx="1">
            <a:schemeClr val="accent1"/>
          </a:fillRef>
          <a:effectRef idx="1">
            <a:schemeClr val="accent1"/>
          </a:effectRef>
          <a:fontRef idx="minor">
            <a:schemeClr val="lt1"/>
          </a:fontRef>
        </p:style>
        <p:txBody>
          <a:bodyPr rtlCol="0" anchor="ctr"/>
          <a:lstStyle/>
          <a:p>
            <a:r>
              <a:rPr lang="en-IN" sz="3200" b="1" dirty="0" smtClean="0">
                <a:effectLst>
                  <a:outerShdw blurRad="38100" dist="38100" dir="2700000" algn="tl">
                    <a:srgbClr val="000000">
                      <a:alpha val="43137"/>
                    </a:srgbClr>
                  </a:outerShdw>
                </a:effectLst>
              </a:rPr>
              <a:t>3.	SATELLITE</a:t>
            </a:r>
            <a:endParaRPr lang="en-IN" sz="3200" b="1" dirty="0">
              <a:effectLst>
                <a:outerShdw blurRad="38100" dist="38100" dir="2700000" algn="tl">
                  <a:srgbClr val="000000">
                    <a:alpha val="43137"/>
                  </a:srgbClr>
                </a:outerShdw>
              </a:effectLst>
            </a:endParaRPr>
          </a:p>
        </p:txBody>
      </p:sp>
      <p:sp>
        <p:nvSpPr>
          <p:cNvPr id="9" name="Rounded Rectangle 8"/>
          <p:cNvSpPr/>
          <p:nvPr/>
        </p:nvSpPr>
        <p:spPr>
          <a:xfrm>
            <a:off x="1142976" y="2571744"/>
            <a:ext cx="4929222" cy="642942"/>
          </a:xfrm>
          <a:prstGeom prst="roundRect">
            <a:avLst/>
          </a:prstGeom>
        </p:spPr>
        <p:style>
          <a:lnRef idx="3">
            <a:schemeClr val="lt1"/>
          </a:lnRef>
          <a:fillRef idx="1">
            <a:schemeClr val="accent2"/>
          </a:fillRef>
          <a:effectRef idx="1">
            <a:schemeClr val="accent2"/>
          </a:effectRef>
          <a:fontRef idx="minor">
            <a:schemeClr val="lt1"/>
          </a:fontRef>
        </p:style>
        <p:txBody>
          <a:bodyPr rtlCol="0" anchor="ctr"/>
          <a:lstStyle/>
          <a:p>
            <a:r>
              <a:rPr lang="en-IN" sz="3200" b="1" dirty="0" smtClean="0">
                <a:effectLst>
                  <a:outerShdw blurRad="38100" dist="38100" dir="2700000" algn="tl">
                    <a:srgbClr val="000000">
                      <a:alpha val="43137"/>
                    </a:srgbClr>
                  </a:outerShdw>
                </a:effectLst>
              </a:rPr>
              <a:t>2.	RADIO WAVE</a:t>
            </a:r>
            <a:endParaRPr lang="en-IN" sz="3200" b="1" dirty="0">
              <a:effectLst>
                <a:outerShdw blurRad="38100" dist="38100" dir="2700000" algn="tl">
                  <a:srgbClr val="000000">
                    <a:alpha val="43137"/>
                  </a:srgbClr>
                </a:outerShdw>
              </a:effectLst>
            </a:endParaRPr>
          </a:p>
        </p:txBody>
      </p:sp>
      <p:sp>
        <p:nvSpPr>
          <p:cNvPr id="3" name="TextBox 2"/>
          <p:cNvSpPr txBox="1"/>
          <p:nvPr/>
        </p:nvSpPr>
        <p:spPr>
          <a:xfrm>
            <a:off x="571472" y="4786322"/>
            <a:ext cx="8400248" cy="1569660"/>
          </a:xfrm>
          <a:prstGeom prst="rect">
            <a:avLst/>
          </a:prstGeom>
          <a:noFill/>
        </p:spPr>
        <p:txBody>
          <a:bodyPr wrap="none" rtlCol="0">
            <a:spAutoFit/>
          </a:bodyPr>
          <a:lstStyle/>
          <a:p>
            <a:r>
              <a:rPr lang="en-IN" sz="3200" b="1" dirty="0" smtClean="0">
                <a:effectLst>
                  <a:outerShdw blurRad="38100" dist="38100" dir="2700000" algn="tl">
                    <a:srgbClr val="000000">
                      <a:alpha val="43137"/>
                    </a:srgbClr>
                  </a:outerShdw>
                </a:effectLst>
              </a:rPr>
              <a:t>Some other wireless communication media are :</a:t>
            </a:r>
          </a:p>
          <a:p>
            <a:pPr marL="1657350" lvl="3" indent="-285750">
              <a:buFont typeface="Wingdings" pitchFamily="2" charset="2"/>
              <a:buChar char="Ø"/>
            </a:pPr>
            <a:r>
              <a:rPr lang="en-IN" sz="3200" b="1" dirty="0" smtClean="0">
                <a:effectLst>
                  <a:outerShdw blurRad="38100" dist="38100" dir="2700000" algn="tl">
                    <a:srgbClr val="000000">
                      <a:alpha val="43137"/>
                    </a:srgbClr>
                  </a:outerShdw>
                </a:effectLst>
              </a:rPr>
              <a:t>Infrared waves</a:t>
            </a:r>
          </a:p>
          <a:p>
            <a:pPr marL="1657350" lvl="3" indent="-285750">
              <a:buFont typeface="Wingdings" pitchFamily="2" charset="2"/>
              <a:buChar char="Ø"/>
            </a:pPr>
            <a:r>
              <a:rPr lang="en-IN" sz="3200" b="1" dirty="0" smtClean="0">
                <a:effectLst>
                  <a:outerShdw blurRad="38100" dist="38100" dir="2700000" algn="tl">
                    <a:srgbClr val="000000">
                      <a:alpha val="43137"/>
                    </a:srgbClr>
                  </a:outerShdw>
                </a:effectLst>
              </a:rPr>
              <a:t>Laser waves</a:t>
            </a:r>
            <a:endParaRPr lang="en-IN" sz="3200" b="1" dirty="0">
              <a:effectLst>
                <a:outerShdw blurRad="38100" dist="38100" dir="2700000" algn="tl">
                  <a:srgbClr val="000000">
                    <a:alpha val="43137"/>
                  </a:srgbClr>
                </a:outerShdw>
              </a:effectLst>
            </a:endParaRPr>
          </a:p>
        </p:txBody>
      </p:sp>
    </p:spTree>
    <p:extLst>
      <p:ext uri="{BB962C8B-B14F-4D97-AF65-F5344CB8AC3E}">
        <p14:creationId xmlns="" xmlns:p14="http://schemas.microsoft.com/office/powerpoint/2010/main" val="3402096579"/>
      </p:ext>
    </p:extLst>
  </p:cSld>
  <p:clrMapOvr>
    <a:masterClrMapping/>
  </p:clrMapOvr>
  <p:transition spd="med"/>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142976" y="3500438"/>
            <a:ext cx="7000924" cy="764704"/>
          </a:xfrm>
          <a:prstGeom prst="rect">
            <a:avLst/>
          </a:prstGeom>
        </p:spPr>
        <p:style>
          <a:lnRef idx="3">
            <a:schemeClr val="lt1"/>
          </a:lnRef>
          <a:fillRef idx="1">
            <a:schemeClr val="accent3"/>
          </a:fillRef>
          <a:effectRef idx="1">
            <a:schemeClr val="accent3"/>
          </a:effectRef>
          <a:fontRef idx="minor">
            <a:schemeClr val="lt1"/>
          </a:fontRef>
        </p:style>
        <p:txBody>
          <a:bodyPr rtlCol="0" anchor="ctr"/>
          <a:lstStyle/>
          <a:p>
            <a:pPr algn="ctr"/>
            <a:r>
              <a:rPr lang="en-IN" sz="3200" b="1" dirty="0" smtClean="0">
                <a:effectLst>
                  <a:outerShdw blurRad="38100" dist="38100" dir="2700000" algn="tl">
                    <a:srgbClr val="000000">
                      <a:alpha val="43137"/>
                    </a:srgbClr>
                  </a:outerShdw>
                </a:effectLst>
              </a:rPr>
              <a:t>MICRO WAVE</a:t>
            </a:r>
            <a:endParaRPr lang="en-IN" sz="3200" b="1" dirty="0">
              <a:effectLst>
                <a:outerShdw blurRad="38100" dist="38100" dir="2700000" algn="tl">
                  <a:srgbClr val="000000">
                    <a:alpha val="43137"/>
                  </a:srgbClr>
                </a:outerShdw>
              </a:effectLst>
            </a:endParaRPr>
          </a:p>
        </p:txBody>
      </p:sp>
      <p:sp>
        <p:nvSpPr>
          <p:cNvPr id="6" name="Rectangle 5"/>
          <p:cNvSpPr/>
          <p:nvPr/>
        </p:nvSpPr>
        <p:spPr>
          <a:xfrm>
            <a:off x="642910" y="2428868"/>
            <a:ext cx="7929618" cy="714356"/>
          </a:xfrm>
          <a:prstGeom prst="rect">
            <a:avLst/>
          </a:prstGeom>
        </p:spPr>
        <p:style>
          <a:lnRef idx="3">
            <a:schemeClr val="lt1"/>
          </a:lnRef>
          <a:fillRef idx="1">
            <a:schemeClr val="accent4"/>
          </a:fillRef>
          <a:effectRef idx="1">
            <a:schemeClr val="accent4"/>
          </a:effectRef>
          <a:fontRef idx="minor">
            <a:schemeClr val="lt1"/>
          </a:fontRef>
        </p:style>
        <p:txBody>
          <a:bodyPr rtlCol="0" anchor="ctr"/>
          <a:lstStyle/>
          <a:p>
            <a:pPr algn="ctr"/>
            <a:r>
              <a:rPr lang="en-IN" sz="3200" b="1" dirty="0" smtClean="0">
                <a:effectLst>
                  <a:outerShdw blurRad="38100" dist="38100" dir="2700000" algn="tl">
                    <a:srgbClr val="000000">
                      <a:alpha val="43137"/>
                    </a:srgbClr>
                  </a:outerShdw>
                </a:effectLst>
              </a:rPr>
              <a:t>TYPES OF WIRELESS NETWORK</a:t>
            </a:r>
            <a:endParaRPr lang="en-IN" sz="3200" b="1" dirty="0">
              <a:effectLst>
                <a:outerShdw blurRad="38100" dist="38100" dir="2700000" algn="tl">
                  <a:srgbClr val="000000">
                    <a:alpha val="43137"/>
                  </a:srgbClr>
                </a:outerShdw>
              </a:effectLst>
            </a:endParaRPr>
          </a:p>
        </p:txBody>
      </p:sp>
    </p:spTree>
    <p:extLst>
      <p:ext uri="{BB962C8B-B14F-4D97-AF65-F5344CB8AC3E}">
        <p14:creationId xmlns="" xmlns:p14="http://schemas.microsoft.com/office/powerpoint/2010/main" val="2915892467"/>
      </p:ext>
    </p:extLst>
  </p:cSld>
  <p:clrMapOvr>
    <a:masterClrMapping/>
  </p:clrMapOvr>
  <p:transition spd="med"/>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196752"/>
            <a:ext cx="8401080" cy="5304082"/>
          </a:xfrm>
        </p:spPr>
        <p:txBody>
          <a:bodyPr>
            <a:noAutofit/>
          </a:bodyPr>
          <a:lstStyle/>
          <a:p>
            <a:pPr algn="just">
              <a:buNone/>
            </a:pPr>
            <a:r>
              <a:rPr lang="en-IN" b="1" dirty="0" smtClean="0">
                <a:effectLst>
                  <a:outerShdw blurRad="38100" dist="38100" dir="2700000" algn="tl">
                    <a:srgbClr val="000000">
                      <a:alpha val="43137"/>
                    </a:srgbClr>
                  </a:outerShdw>
                </a:effectLst>
              </a:rPr>
              <a:t>		Micro waves are high frequency waves that used to transmit data wirelessly over a long distances. The microwave transmission consists of a transmitter , receiver and the atmosphere .</a:t>
            </a:r>
          </a:p>
          <a:p>
            <a:pPr lvl="1" algn="just">
              <a:buFont typeface="Wingdings" pitchFamily="2" charset="2"/>
              <a:buChar char="ü"/>
            </a:pPr>
            <a:r>
              <a:rPr lang="en-IN" sz="3200" b="1" dirty="0" smtClean="0">
                <a:effectLst>
                  <a:outerShdw blurRad="38100" dist="38100" dir="2700000" algn="tl">
                    <a:srgbClr val="000000">
                      <a:alpha val="43137"/>
                    </a:srgbClr>
                  </a:outerShdw>
                </a:effectLst>
              </a:rPr>
              <a:t>Shorter wavelength than radio waves. </a:t>
            </a:r>
          </a:p>
          <a:p>
            <a:pPr lvl="1" algn="just">
              <a:buFont typeface="Wingdings" pitchFamily="2" charset="2"/>
              <a:buChar char="ü"/>
            </a:pPr>
            <a:r>
              <a:rPr lang="en-IN" sz="3200" b="1" dirty="0" smtClean="0">
                <a:effectLst>
                  <a:outerShdw blurRad="38100" dist="38100" dir="2700000" algn="tl">
                    <a:srgbClr val="000000">
                      <a:alpha val="43137"/>
                    </a:srgbClr>
                  </a:outerShdw>
                </a:effectLst>
              </a:rPr>
              <a:t>Higher frequency than radio waves.</a:t>
            </a:r>
          </a:p>
          <a:p>
            <a:pPr lvl="1">
              <a:buFont typeface="Wingdings" pitchFamily="2" charset="2"/>
              <a:buChar char="ü"/>
            </a:pPr>
            <a:r>
              <a:rPr lang="en-IN" sz="3200" b="1" dirty="0" smtClean="0">
                <a:effectLst>
                  <a:outerShdw blurRad="38100" dist="38100" dir="2700000" algn="tl">
                    <a:srgbClr val="000000">
                      <a:alpha val="43137"/>
                    </a:srgbClr>
                  </a:outerShdw>
                </a:effectLst>
              </a:rPr>
              <a:t>Higher energy than radio waves.</a:t>
            </a:r>
          </a:p>
          <a:p>
            <a:pPr lvl="1">
              <a:buNone/>
            </a:pPr>
            <a:r>
              <a:rPr lang="en-IN" sz="3200" b="1" dirty="0" smtClean="0">
                <a:solidFill>
                  <a:srgbClr val="FF0000"/>
                </a:solidFill>
                <a:effectLst>
                  <a:outerShdw blurRad="38100" dist="38100" dir="2700000" algn="tl">
                    <a:srgbClr val="000000">
                      <a:alpha val="43137"/>
                    </a:srgbClr>
                  </a:outerShdw>
                </a:effectLst>
              </a:rPr>
              <a:t>Examples: </a:t>
            </a:r>
            <a:r>
              <a:rPr lang="en-IN" sz="3200" b="1" dirty="0" smtClean="0">
                <a:effectLst>
                  <a:outerShdw blurRad="38100" dist="38100" dir="2700000" algn="tl">
                    <a:srgbClr val="000000">
                      <a:alpha val="43137"/>
                    </a:srgbClr>
                  </a:outerShdw>
                </a:effectLst>
              </a:rPr>
              <a:t>Cell Phones and Radar.</a:t>
            </a:r>
          </a:p>
          <a:p>
            <a:endParaRPr lang="en-IN" b="1" dirty="0">
              <a:effectLst>
                <a:outerShdw blurRad="38100" dist="38100" dir="2700000" algn="tl">
                  <a:srgbClr val="000000">
                    <a:alpha val="43137"/>
                  </a:srgbClr>
                </a:outerShdw>
              </a:effectLst>
            </a:endParaRPr>
          </a:p>
        </p:txBody>
      </p:sp>
      <p:sp>
        <p:nvSpPr>
          <p:cNvPr id="4" name="Rectangle 3"/>
          <p:cNvSpPr/>
          <p:nvPr/>
        </p:nvSpPr>
        <p:spPr>
          <a:xfrm>
            <a:off x="1357290" y="285728"/>
            <a:ext cx="7000924" cy="764704"/>
          </a:xfrm>
          <a:prstGeom prst="rect">
            <a:avLst/>
          </a:prstGeom>
        </p:spPr>
        <p:style>
          <a:lnRef idx="3">
            <a:schemeClr val="lt1"/>
          </a:lnRef>
          <a:fillRef idx="1">
            <a:schemeClr val="accent3"/>
          </a:fillRef>
          <a:effectRef idx="1">
            <a:schemeClr val="accent3"/>
          </a:effectRef>
          <a:fontRef idx="minor">
            <a:schemeClr val="lt1"/>
          </a:fontRef>
        </p:style>
        <p:txBody>
          <a:bodyPr rtlCol="0" anchor="ctr"/>
          <a:lstStyle/>
          <a:p>
            <a:pPr algn="ctr"/>
            <a:r>
              <a:rPr lang="en-IN" sz="3200" b="1" dirty="0" smtClean="0">
                <a:effectLst>
                  <a:outerShdw blurRad="38100" dist="38100" dir="2700000" algn="tl">
                    <a:srgbClr val="000000">
                      <a:alpha val="43137"/>
                    </a:srgbClr>
                  </a:outerShdw>
                </a:effectLst>
              </a:rPr>
              <a:t>MICRO WAVE</a:t>
            </a:r>
            <a:endParaRPr lang="en-IN" sz="3200" b="1" dirty="0">
              <a:effectLst>
                <a:outerShdw blurRad="38100" dist="38100" dir="2700000" algn="tl">
                  <a:srgbClr val="000000">
                    <a:alpha val="43137"/>
                  </a:srgbClr>
                </a:outerShdw>
              </a:effectLst>
            </a:endParaRPr>
          </a:p>
        </p:txBody>
      </p:sp>
    </p:spTree>
    <p:extLst>
      <p:ext uri="{BB962C8B-B14F-4D97-AF65-F5344CB8AC3E}">
        <p14:creationId xmlns="" xmlns:p14="http://schemas.microsoft.com/office/powerpoint/2010/main" val="2915892467"/>
      </p:ext>
    </p:extLst>
  </p:cSld>
  <p:clrMapOvr>
    <a:masterClrMapping/>
  </p:clrMapOvr>
  <p:transition spd="med"/>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flipH="1">
            <a:off x="1285852" y="3071810"/>
            <a:ext cx="6715172" cy="770383"/>
          </a:xfrm>
          <a:prstGeom prst="rect">
            <a:avLst/>
          </a:prstGeom>
        </p:spPr>
        <p:style>
          <a:lnRef idx="3">
            <a:schemeClr val="lt1"/>
          </a:lnRef>
          <a:fillRef idx="1">
            <a:schemeClr val="accent4"/>
          </a:fillRef>
          <a:effectRef idx="1">
            <a:schemeClr val="accent4"/>
          </a:effectRef>
          <a:fontRef idx="minor">
            <a:schemeClr val="lt1"/>
          </a:fontRef>
        </p:style>
        <p:txBody>
          <a:bodyPr rtlCol="0" anchor="ctr"/>
          <a:lstStyle/>
          <a:p>
            <a:pPr algn="ctr"/>
            <a:r>
              <a:rPr lang="en-IN" sz="3200" b="1" dirty="0" smtClean="0">
                <a:effectLst>
                  <a:outerShdw blurRad="38100" dist="38100" dir="2700000" algn="tl">
                    <a:srgbClr val="000000">
                      <a:alpha val="43137"/>
                    </a:srgbClr>
                  </a:outerShdw>
                </a:effectLst>
              </a:rPr>
              <a:t>RADIO WAVE</a:t>
            </a:r>
            <a:endParaRPr lang="en-IN" sz="1400" b="1" dirty="0">
              <a:effectLst>
                <a:outerShdw blurRad="38100" dist="38100" dir="2700000" algn="tl">
                  <a:srgbClr val="000000">
                    <a:alpha val="43137"/>
                  </a:srgbClr>
                </a:outerShdw>
              </a:effectLst>
            </a:endParaRPr>
          </a:p>
        </p:txBody>
      </p:sp>
      <p:sp>
        <p:nvSpPr>
          <p:cNvPr id="6" name="Rectangle 5"/>
          <p:cNvSpPr/>
          <p:nvPr/>
        </p:nvSpPr>
        <p:spPr>
          <a:xfrm>
            <a:off x="642910" y="2000240"/>
            <a:ext cx="7929618" cy="714356"/>
          </a:xfrm>
          <a:prstGeom prst="rect">
            <a:avLst/>
          </a:prstGeom>
        </p:spPr>
        <p:style>
          <a:lnRef idx="3">
            <a:schemeClr val="lt1"/>
          </a:lnRef>
          <a:fillRef idx="1">
            <a:schemeClr val="accent6"/>
          </a:fillRef>
          <a:effectRef idx="1">
            <a:schemeClr val="accent6"/>
          </a:effectRef>
          <a:fontRef idx="minor">
            <a:schemeClr val="lt1"/>
          </a:fontRef>
        </p:style>
        <p:txBody>
          <a:bodyPr rtlCol="0" anchor="ctr"/>
          <a:lstStyle/>
          <a:p>
            <a:pPr algn="ctr"/>
            <a:r>
              <a:rPr lang="en-IN" sz="3200" b="1" dirty="0" smtClean="0">
                <a:effectLst>
                  <a:outerShdw blurRad="38100" dist="38100" dir="2700000" algn="tl">
                    <a:srgbClr val="000000">
                      <a:alpha val="43137"/>
                    </a:srgbClr>
                  </a:outerShdw>
                </a:effectLst>
              </a:rPr>
              <a:t>TYPES OF WIRELESS NETWORK</a:t>
            </a:r>
            <a:endParaRPr lang="en-IN" sz="3200" b="1" dirty="0">
              <a:effectLst>
                <a:outerShdw blurRad="38100" dist="38100" dir="2700000" algn="tl">
                  <a:srgbClr val="000000">
                    <a:alpha val="43137"/>
                  </a:srgbClr>
                </a:outerShdw>
              </a:effectLst>
            </a:endParaRPr>
          </a:p>
        </p:txBody>
      </p:sp>
    </p:spTree>
    <p:extLst>
      <p:ext uri="{BB962C8B-B14F-4D97-AF65-F5344CB8AC3E}">
        <p14:creationId xmlns="" xmlns:p14="http://schemas.microsoft.com/office/powerpoint/2010/main" val="2275663740"/>
      </p:ext>
    </p:extLst>
  </p:cSld>
  <p:clrMapOvr>
    <a:masterClrMapping/>
  </p:clrMapOvr>
  <p:transition spd="med"/>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642910" y="1785926"/>
            <a:ext cx="6715172" cy="1000156"/>
          </a:xfrm>
          <a:prstGeom prst="rect">
            <a:avLst/>
          </a:prstGeom>
        </p:spPr>
        <p:style>
          <a:lnRef idx="3">
            <a:schemeClr val="lt1"/>
          </a:lnRef>
          <a:fillRef idx="1">
            <a:schemeClr val="accent2"/>
          </a:fillRef>
          <a:effectRef idx="1">
            <a:schemeClr val="accent2"/>
          </a:effectRef>
          <a:fontRef idx="minor">
            <a:schemeClr val="lt1"/>
          </a:fontRef>
        </p:style>
        <p:txBody>
          <a:bodyPr vert="horz" lIns="91440" tIns="45720" rIns="91440" bIns="45720" rtlCol="0" anchor="ctr">
            <a:normAutofit/>
          </a:bodyPr>
          <a:lstStyle/>
          <a:p>
            <a:r>
              <a:rPr lang="en-IN" sz="3200" b="1" dirty="0" smtClean="0">
                <a:effectLst>
                  <a:outerShdw blurRad="38100" dist="38100" dir="2700000" algn="tl">
                    <a:srgbClr val="000000">
                      <a:alpha val="43137"/>
                    </a:srgbClr>
                  </a:outerShdw>
                </a:effectLst>
              </a:rPr>
              <a:t>4. IT IS HIGHLY FLEXIBLE. </a:t>
            </a:r>
            <a:endParaRPr lang="en-IN" sz="3200" dirty="0">
              <a:effectLst>
                <a:outerShdw blurRad="38100" dist="38100" dir="2700000" algn="tl">
                  <a:srgbClr val="000000">
                    <a:alpha val="43137"/>
                  </a:srgbClr>
                </a:outerShdw>
              </a:effectLst>
            </a:endParaRPr>
          </a:p>
        </p:txBody>
      </p:sp>
      <p:sp>
        <p:nvSpPr>
          <p:cNvPr id="5" name="Title 1"/>
          <p:cNvSpPr txBox="1">
            <a:spLocks/>
          </p:cNvSpPr>
          <p:nvPr/>
        </p:nvSpPr>
        <p:spPr>
          <a:xfrm>
            <a:off x="642910" y="3214686"/>
            <a:ext cx="6715172" cy="1000156"/>
          </a:xfrm>
          <a:prstGeom prst="rect">
            <a:avLst/>
          </a:prstGeom>
        </p:spPr>
        <p:style>
          <a:lnRef idx="3">
            <a:schemeClr val="lt1"/>
          </a:lnRef>
          <a:fillRef idx="1">
            <a:schemeClr val="accent5"/>
          </a:fillRef>
          <a:effectRef idx="1">
            <a:schemeClr val="accent5"/>
          </a:effectRef>
          <a:fontRef idx="minor">
            <a:schemeClr val="lt1"/>
          </a:fontRef>
        </p:style>
        <p:txBody>
          <a:bodyPr vert="horz" lIns="91440" tIns="45720" rIns="91440" bIns="45720" rtlCol="0" anchor="ctr">
            <a:normAutofit/>
          </a:bodyPr>
          <a:lstStyle/>
          <a:p>
            <a:r>
              <a:rPr lang="en-IN" sz="3200" b="1" dirty="0" smtClean="0">
                <a:effectLst>
                  <a:outerShdw blurRad="38100" dist="38100" dir="2700000" algn="tl">
                    <a:srgbClr val="000000">
                      <a:alpha val="43137"/>
                    </a:srgbClr>
                  </a:outerShdw>
                </a:effectLst>
              </a:rPr>
              <a:t>5. IT IS AN INEXPENSIVE SYSTEM. </a:t>
            </a:r>
            <a:endParaRPr lang="en-IN" sz="3200" dirty="0">
              <a:effectLst>
                <a:outerShdw blurRad="38100" dist="38100" dir="2700000" algn="tl">
                  <a:srgbClr val="000000">
                    <a:alpha val="43137"/>
                  </a:srgbClr>
                </a:outerShdw>
              </a:effectLst>
            </a:endParaRPr>
          </a:p>
        </p:txBody>
      </p:sp>
      <p:sp>
        <p:nvSpPr>
          <p:cNvPr id="6" name="Title 1"/>
          <p:cNvSpPr txBox="1">
            <a:spLocks/>
          </p:cNvSpPr>
          <p:nvPr/>
        </p:nvSpPr>
        <p:spPr>
          <a:xfrm>
            <a:off x="642910" y="4786322"/>
            <a:ext cx="6715172" cy="1000156"/>
          </a:xfrm>
          <a:prstGeom prst="rect">
            <a:avLst/>
          </a:prstGeom>
        </p:spPr>
        <p:style>
          <a:lnRef idx="3">
            <a:schemeClr val="lt1"/>
          </a:lnRef>
          <a:fillRef idx="1">
            <a:schemeClr val="accent6"/>
          </a:fillRef>
          <a:effectRef idx="1">
            <a:schemeClr val="accent6"/>
          </a:effectRef>
          <a:fontRef idx="minor">
            <a:schemeClr val="lt1"/>
          </a:fontRef>
        </p:style>
        <p:txBody>
          <a:bodyPr vert="horz" lIns="91440" tIns="45720" rIns="91440" bIns="45720" rtlCol="0" anchor="ctr">
            <a:normAutofit/>
          </a:bodyPr>
          <a:lstStyle/>
          <a:p>
            <a:r>
              <a:rPr lang="en-IN" sz="3200" b="1" dirty="0" smtClean="0">
                <a:effectLst>
                  <a:outerShdw blurRad="38100" dist="38100" dir="2700000" algn="tl">
                    <a:srgbClr val="000000">
                      <a:alpha val="43137"/>
                    </a:srgbClr>
                  </a:outerShdw>
                </a:effectLst>
              </a:rPr>
              <a:t>6. IT BOOSTS STORAGE CAPACITY. </a:t>
            </a:r>
            <a:endParaRPr lang="en-IN" sz="3200" dirty="0">
              <a:effectLst>
                <a:outerShdw blurRad="38100" dist="38100" dir="2700000" algn="tl">
                  <a:srgbClr val="000000">
                    <a:alpha val="43137"/>
                  </a:srgbClr>
                </a:outerShdw>
              </a:effectLst>
            </a:endParaRPr>
          </a:p>
        </p:txBody>
      </p:sp>
      <p:sp>
        <p:nvSpPr>
          <p:cNvPr id="7" name="Title 1"/>
          <p:cNvSpPr>
            <a:spLocks noGrp="1"/>
          </p:cNvSpPr>
          <p:nvPr>
            <p:ph type="title"/>
          </p:nvPr>
        </p:nvSpPr>
        <p:spPr>
          <a:xfrm>
            <a:off x="428596" y="428604"/>
            <a:ext cx="8286808" cy="860307"/>
          </a:xfrm>
        </p:spPr>
        <p:style>
          <a:lnRef idx="3">
            <a:schemeClr val="lt1"/>
          </a:lnRef>
          <a:fillRef idx="1">
            <a:schemeClr val="accent4"/>
          </a:fillRef>
          <a:effectRef idx="1">
            <a:schemeClr val="accent4"/>
          </a:effectRef>
          <a:fontRef idx="minor">
            <a:schemeClr val="lt1"/>
          </a:fontRef>
        </p:style>
        <p:txBody>
          <a:bodyPr>
            <a:normAutofit/>
          </a:bodyPr>
          <a:lstStyle/>
          <a:p>
            <a:pPr marL="514350" indent="-514350" algn="ctr"/>
            <a:r>
              <a:rPr lang="en-IN" sz="3200" b="1" dirty="0" smtClean="0">
                <a:solidFill>
                  <a:schemeClr val="bg1"/>
                </a:solidFill>
                <a:effectLst>
                  <a:outerShdw blurRad="38100" dist="38100" dir="2700000" algn="tl">
                    <a:srgbClr val="000000">
                      <a:alpha val="43137"/>
                    </a:srgbClr>
                  </a:outerShdw>
                </a:effectLst>
              </a:rPr>
              <a:t>ADVANTAGES OF COMPUTER NETWORK</a:t>
            </a:r>
          </a:p>
        </p:txBody>
      </p:sp>
    </p:spTree>
    <p:extLst>
      <p:ext uri="{BB962C8B-B14F-4D97-AF65-F5344CB8AC3E}">
        <p14:creationId xmlns="" xmlns:p14="http://schemas.microsoft.com/office/powerpoint/2010/main" val="412553528"/>
      </p:ext>
    </p:extLst>
  </p:cSld>
  <p:clrMapOvr>
    <a:masterClrMapping/>
  </p:clrMapOvr>
  <p:transition spd="med"/>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Autofit/>
          </a:bodyPr>
          <a:lstStyle/>
          <a:p>
            <a:pPr algn="just">
              <a:buFont typeface="Wingdings" pitchFamily="2" charset="2"/>
              <a:buChar char="ü"/>
            </a:pPr>
            <a:r>
              <a:rPr lang="en-IN" b="1" dirty="0" smtClean="0">
                <a:effectLst>
                  <a:outerShdw blurRad="38100" dist="38100" dir="2700000" algn="tl">
                    <a:srgbClr val="000000">
                      <a:alpha val="43137"/>
                    </a:srgbClr>
                  </a:outerShdw>
                </a:effectLst>
              </a:rPr>
              <a:t>Longest wave Length.</a:t>
            </a:r>
          </a:p>
          <a:p>
            <a:pPr algn="just">
              <a:buFont typeface="Wingdings" pitchFamily="2" charset="2"/>
              <a:buChar char="ü"/>
            </a:pPr>
            <a:r>
              <a:rPr lang="en-IN" b="1" dirty="0" smtClean="0">
                <a:effectLst>
                  <a:outerShdw blurRad="38100" dist="38100" dir="2700000" algn="tl">
                    <a:srgbClr val="000000">
                      <a:alpha val="43137"/>
                    </a:srgbClr>
                  </a:outerShdw>
                </a:effectLst>
              </a:rPr>
              <a:t>Lowest Frequency.</a:t>
            </a:r>
          </a:p>
          <a:p>
            <a:pPr algn="just">
              <a:buFont typeface="Wingdings" pitchFamily="2" charset="2"/>
              <a:buChar char="ü"/>
            </a:pPr>
            <a:r>
              <a:rPr lang="en-IN" b="1" dirty="0" smtClean="0">
                <a:effectLst>
                  <a:outerShdw blurRad="38100" dist="38100" dir="2700000" algn="tl">
                    <a:srgbClr val="000000">
                      <a:alpha val="43137"/>
                    </a:srgbClr>
                  </a:outerShdw>
                </a:effectLst>
              </a:rPr>
              <a:t>Lowest Energy.</a:t>
            </a:r>
          </a:p>
          <a:p>
            <a:pPr algn="just">
              <a:buFont typeface="Wingdings" pitchFamily="2" charset="2"/>
              <a:buChar char="ü"/>
            </a:pPr>
            <a:r>
              <a:rPr lang="en-IN" b="1" dirty="0" smtClean="0">
                <a:effectLst>
                  <a:outerShdw blurRad="38100" dist="38100" dir="2700000" algn="tl">
                    <a:srgbClr val="000000">
                      <a:alpha val="43137"/>
                    </a:srgbClr>
                  </a:outerShdw>
                </a:effectLst>
              </a:rPr>
              <a:t>WI-FI that has become common word today also use radio waves to transmit data among connected devices. </a:t>
            </a:r>
          </a:p>
          <a:p>
            <a:pPr algn="just">
              <a:buNone/>
            </a:pPr>
            <a:r>
              <a:rPr lang="en-IN" b="1" dirty="0" smtClean="0">
                <a:solidFill>
                  <a:srgbClr val="FF0000"/>
                </a:solidFill>
                <a:effectLst>
                  <a:outerShdw blurRad="38100" dist="38100" dir="2700000" algn="tl">
                    <a:srgbClr val="000000">
                      <a:alpha val="43137"/>
                    </a:srgbClr>
                  </a:outerShdw>
                </a:effectLst>
              </a:rPr>
              <a:t>Some More Examples: </a:t>
            </a:r>
            <a:r>
              <a:rPr lang="en-IN" b="1" dirty="0" smtClean="0">
                <a:effectLst>
                  <a:outerShdw blurRad="38100" dist="38100" dir="2700000" algn="tl">
                    <a:srgbClr val="000000">
                      <a:alpha val="43137"/>
                    </a:srgbClr>
                  </a:outerShdw>
                </a:effectLst>
              </a:rPr>
              <a:t>TV,AM,FM Radio Signals.</a:t>
            </a:r>
          </a:p>
          <a:p>
            <a:pPr algn="just">
              <a:buNone/>
            </a:pPr>
            <a:r>
              <a:rPr lang="en-IN" b="1" dirty="0" smtClean="0">
                <a:effectLst>
                  <a:outerShdw blurRad="38100" dist="38100" dir="2700000" algn="tl">
                    <a:srgbClr val="000000">
                      <a:alpha val="43137"/>
                    </a:srgbClr>
                  </a:outerShdw>
                </a:effectLst>
              </a:rPr>
              <a:t>		</a:t>
            </a:r>
            <a:r>
              <a:rPr lang="en-IN" b="1" dirty="0" smtClean="0">
                <a:solidFill>
                  <a:srgbClr val="0000CC"/>
                </a:solidFill>
                <a:effectLst>
                  <a:outerShdw blurRad="38100" dist="38100" dir="2700000" algn="tl">
                    <a:srgbClr val="000000">
                      <a:alpha val="43137"/>
                    </a:srgbClr>
                  </a:outerShdw>
                </a:effectLst>
              </a:rPr>
              <a:t>Radio waves easily travel through the atmosphere and many materials.</a:t>
            </a:r>
            <a:endParaRPr lang="en-IN" b="1" dirty="0">
              <a:solidFill>
                <a:srgbClr val="0000CC"/>
              </a:solidFill>
              <a:effectLst>
                <a:outerShdw blurRad="38100" dist="38100" dir="2700000" algn="tl">
                  <a:srgbClr val="000000">
                    <a:alpha val="43137"/>
                  </a:srgbClr>
                </a:outerShdw>
              </a:effectLst>
            </a:endParaRPr>
          </a:p>
        </p:txBody>
      </p:sp>
      <p:sp>
        <p:nvSpPr>
          <p:cNvPr id="4" name="Rectangle 3"/>
          <p:cNvSpPr/>
          <p:nvPr/>
        </p:nvSpPr>
        <p:spPr>
          <a:xfrm flipH="1">
            <a:off x="1071538" y="428604"/>
            <a:ext cx="6715172" cy="770383"/>
          </a:xfrm>
          <a:prstGeom prst="rect">
            <a:avLst/>
          </a:prstGeom>
        </p:spPr>
        <p:style>
          <a:lnRef idx="3">
            <a:schemeClr val="lt1"/>
          </a:lnRef>
          <a:fillRef idx="1">
            <a:schemeClr val="accent4"/>
          </a:fillRef>
          <a:effectRef idx="1">
            <a:schemeClr val="accent4"/>
          </a:effectRef>
          <a:fontRef idx="minor">
            <a:schemeClr val="lt1"/>
          </a:fontRef>
        </p:style>
        <p:txBody>
          <a:bodyPr rtlCol="0" anchor="ctr"/>
          <a:lstStyle/>
          <a:p>
            <a:pPr algn="ctr"/>
            <a:r>
              <a:rPr lang="en-IN" sz="3200" b="1" dirty="0" smtClean="0">
                <a:effectLst>
                  <a:outerShdw blurRad="38100" dist="38100" dir="2700000" algn="tl">
                    <a:srgbClr val="000000">
                      <a:alpha val="43137"/>
                    </a:srgbClr>
                  </a:outerShdw>
                </a:effectLst>
              </a:rPr>
              <a:t>RADIO WAVE</a:t>
            </a:r>
            <a:endParaRPr lang="en-IN" sz="1400" b="1" dirty="0">
              <a:effectLst>
                <a:outerShdw blurRad="38100" dist="38100" dir="2700000" algn="tl">
                  <a:srgbClr val="000000">
                    <a:alpha val="43137"/>
                  </a:srgbClr>
                </a:outerShdw>
              </a:effectLst>
            </a:endParaRPr>
          </a:p>
        </p:txBody>
      </p:sp>
    </p:spTree>
    <p:extLst>
      <p:ext uri="{BB962C8B-B14F-4D97-AF65-F5344CB8AC3E}">
        <p14:creationId xmlns="" xmlns:p14="http://schemas.microsoft.com/office/powerpoint/2010/main" val="2275663740"/>
      </p:ext>
    </p:extLst>
  </p:cSld>
  <p:clrMapOvr>
    <a:masterClrMapping/>
  </p:clrMapOvr>
  <p:transition spd="med"/>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071538" y="2786058"/>
            <a:ext cx="7215238" cy="751308"/>
          </a:xfrm>
          <a:prstGeom prst="rect">
            <a:avLst/>
          </a:prstGeom>
        </p:spPr>
        <p:style>
          <a:lnRef idx="3">
            <a:schemeClr val="lt1"/>
          </a:lnRef>
          <a:fillRef idx="1">
            <a:schemeClr val="accent5"/>
          </a:fillRef>
          <a:effectRef idx="1">
            <a:schemeClr val="accent5"/>
          </a:effectRef>
          <a:fontRef idx="minor">
            <a:schemeClr val="lt1"/>
          </a:fontRef>
        </p:style>
        <p:txBody>
          <a:bodyPr rtlCol="0" anchor="ctr"/>
          <a:lstStyle/>
          <a:p>
            <a:pPr algn="ctr"/>
            <a:r>
              <a:rPr lang="en-IN" sz="3200" b="1" dirty="0" smtClean="0">
                <a:effectLst>
                  <a:outerShdw blurRad="38100" dist="38100" dir="2700000" algn="tl">
                    <a:srgbClr val="000000">
                      <a:alpha val="43137"/>
                    </a:srgbClr>
                  </a:outerShdw>
                </a:effectLst>
              </a:rPr>
              <a:t>SATELLITE</a:t>
            </a:r>
            <a:endParaRPr lang="en-IN" sz="3200" b="1" dirty="0">
              <a:effectLst>
                <a:outerShdw blurRad="38100" dist="38100" dir="2700000" algn="tl">
                  <a:srgbClr val="000000">
                    <a:alpha val="43137"/>
                  </a:srgbClr>
                </a:outerShdw>
              </a:effectLst>
            </a:endParaRPr>
          </a:p>
        </p:txBody>
      </p:sp>
    </p:spTree>
    <p:extLst>
      <p:ext uri="{BB962C8B-B14F-4D97-AF65-F5344CB8AC3E}">
        <p14:creationId xmlns="" xmlns:p14="http://schemas.microsoft.com/office/powerpoint/2010/main" val="3139890197"/>
      </p:ext>
    </p:extLst>
  </p:cSld>
  <p:clrMapOvr>
    <a:masterClrMapping/>
  </p:clrMapOvr>
  <p:transition spd="med"/>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571612"/>
            <a:ext cx="8401080" cy="5019470"/>
          </a:xfrm>
        </p:spPr>
        <p:txBody>
          <a:bodyPr>
            <a:noAutofit/>
          </a:bodyPr>
          <a:lstStyle/>
          <a:p>
            <a:pPr algn="just">
              <a:buFont typeface="Wingdings" pitchFamily="2" charset="2"/>
              <a:buChar char="ü"/>
            </a:pPr>
            <a:r>
              <a:rPr lang="en-IN" sz="2800" b="1" dirty="0" smtClean="0">
                <a:effectLst>
                  <a:outerShdw blurRad="38100" dist="38100" dir="2700000" algn="tl">
                    <a:srgbClr val="000000">
                      <a:alpha val="43137"/>
                    </a:srgbClr>
                  </a:outerShdw>
                </a:effectLst>
              </a:rPr>
              <a:t>Satellite communication is a special case of a microwave relay system.</a:t>
            </a:r>
          </a:p>
          <a:p>
            <a:pPr algn="just">
              <a:buFont typeface="Wingdings" pitchFamily="2" charset="2"/>
              <a:buChar char="ü"/>
            </a:pPr>
            <a:r>
              <a:rPr lang="en-IN" sz="2800" b="1" dirty="0" smtClean="0">
                <a:effectLst>
                  <a:outerShdw blurRad="38100" dist="38100" dir="2700000" algn="tl">
                    <a:srgbClr val="000000">
                      <a:alpha val="43137"/>
                    </a:srgbClr>
                  </a:outerShdw>
                </a:effectLst>
              </a:rPr>
              <a:t>Satellite communication use the synchronous satellite to relay the alien radio signal transmitted from ground station.</a:t>
            </a:r>
          </a:p>
          <a:p>
            <a:pPr algn="just">
              <a:buFont typeface="Wingdings" pitchFamily="2" charset="2"/>
              <a:buChar char="ü"/>
            </a:pPr>
            <a:r>
              <a:rPr lang="en-IN" sz="2800" b="1" dirty="0" smtClean="0">
                <a:effectLst>
                  <a:outerShdw blurRad="38100" dist="38100" dir="2700000" algn="tl">
                    <a:srgbClr val="000000">
                      <a:alpha val="43137"/>
                    </a:srgbClr>
                  </a:outerShdw>
                </a:effectLst>
              </a:rPr>
              <a:t>The satellite accept data / signals transmitted from an earth station , amplify them , and  retransmit them to another station.</a:t>
            </a:r>
          </a:p>
          <a:p>
            <a:pPr algn="just">
              <a:buFont typeface="Wingdings" pitchFamily="2" charset="2"/>
              <a:buChar char="ü"/>
            </a:pPr>
            <a:r>
              <a:rPr lang="en-IN" sz="2800" b="1" dirty="0" smtClean="0">
                <a:effectLst>
                  <a:outerShdw blurRad="38100" dist="38100" dir="2700000" algn="tl">
                    <a:srgbClr val="000000">
                      <a:alpha val="43137"/>
                    </a:srgbClr>
                  </a:outerShdw>
                </a:effectLst>
              </a:rPr>
              <a:t>Using such as a setup data can be transmitted to other side of the earth in only one step.     </a:t>
            </a:r>
            <a:r>
              <a:rPr lang="en-IN" sz="2800" b="1" dirty="0" smtClean="0">
                <a:solidFill>
                  <a:srgbClr val="FF0000"/>
                </a:solidFill>
                <a:effectLst>
                  <a:outerShdw blurRad="38100" dist="38100" dir="2700000" algn="tl">
                    <a:srgbClr val="000000">
                      <a:alpha val="43137"/>
                    </a:srgbClr>
                  </a:outerShdw>
                </a:effectLst>
              </a:rPr>
              <a:t> </a:t>
            </a:r>
            <a:r>
              <a:rPr lang="en-IN" sz="2800" b="1" dirty="0" err="1" smtClean="0">
                <a:solidFill>
                  <a:srgbClr val="FF0000"/>
                </a:solidFill>
                <a:effectLst>
                  <a:outerShdw blurRad="38100" dist="38100" dir="2700000" algn="tl">
                    <a:srgbClr val="000000">
                      <a:alpha val="43137"/>
                    </a:srgbClr>
                  </a:outerShdw>
                </a:effectLst>
              </a:rPr>
              <a:t>Contd</a:t>
            </a:r>
            <a:r>
              <a:rPr lang="en-IN" sz="2800" b="1" dirty="0" smtClean="0">
                <a:solidFill>
                  <a:srgbClr val="FF0000"/>
                </a:solidFill>
                <a:effectLst>
                  <a:outerShdw blurRad="38100" dist="38100" dir="2700000" algn="tl">
                    <a:srgbClr val="000000">
                      <a:alpha val="43137"/>
                    </a:srgbClr>
                  </a:outerShdw>
                </a:effectLst>
              </a:rPr>
              <a:t>…</a:t>
            </a:r>
            <a:endParaRPr lang="en-IN" sz="2800" b="1" dirty="0">
              <a:solidFill>
                <a:srgbClr val="FF0000"/>
              </a:solidFill>
              <a:effectLst>
                <a:outerShdw blurRad="38100" dist="38100" dir="2700000" algn="tl">
                  <a:srgbClr val="000000">
                    <a:alpha val="43137"/>
                  </a:srgbClr>
                </a:outerShdw>
              </a:effectLst>
            </a:endParaRPr>
          </a:p>
        </p:txBody>
      </p:sp>
      <p:sp>
        <p:nvSpPr>
          <p:cNvPr id="4" name="Rectangle 3"/>
          <p:cNvSpPr/>
          <p:nvPr/>
        </p:nvSpPr>
        <p:spPr>
          <a:xfrm>
            <a:off x="1357290" y="428604"/>
            <a:ext cx="6572296" cy="751308"/>
          </a:xfrm>
          <a:prstGeom prst="rect">
            <a:avLst/>
          </a:prstGeom>
        </p:spPr>
        <p:style>
          <a:lnRef idx="3">
            <a:schemeClr val="lt1"/>
          </a:lnRef>
          <a:fillRef idx="1">
            <a:schemeClr val="accent5"/>
          </a:fillRef>
          <a:effectRef idx="1">
            <a:schemeClr val="accent5"/>
          </a:effectRef>
          <a:fontRef idx="minor">
            <a:schemeClr val="lt1"/>
          </a:fontRef>
        </p:style>
        <p:txBody>
          <a:bodyPr rtlCol="0" anchor="ctr"/>
          <a:lstStyle/>
          <a:p>
            <a:pPr algn="ctr"/>
            <a:r>
              <a:rPr lang="en-IN" sz="3200" b="1" dirty="0" smtClean="0">
                <a:effectLst>
                  <a:outerShdw blurRad="38100" dist="38100" dir="2700000" algn="tl">
                    <a:srgbClr val="000000">
                      <a:alpha val="43137"/>
                    </a:srgbClr>
                  </a:outerShdw>
                </a:effectLst>
              </a:rPr>
              <a:t>SATELLITE</a:t>
            </a:r>
            <a:endParaRPr lang="en-IN" sz="3200" b="1" dirty="0">
              <a:effectLst>
                <a:outerShdw blurRad="38100" dist="38100" dir="2700000" algn="tl">
                  <a:srgbClr val="000000">
                    <a:alpha val="43137"/>
                  </a:srgbClr>
                </a:outerShdw>
              </a:effectLst>
            </a:endParaRPr>
          </a:p>
        </p:txBody>
      </p:sp>
    </p:spTree>
    <p:extLst>
      <p:ext uri="{BB962C8B-B14F-4D97-AF65-F5344CB8AC3E}">
        <p14:creationId xmlns="" xmlns:p14="http://schemas.microsoft.com/office/powerpoint/2010/main" val="3139890197"/>
      </p:ext>
    </p:extLst>
  </p:cSld>
  <p:clrMapOvr>
    <a:masterClrMapping/>
  </p:clrMapOvr>
  <p:transition spd="med"/>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357290" y="428604"/>
            <a:ext cx="6572296" cy="751308"/>
          </a:xfrm>
          <a:prstGeom prst="rect">
            <a:avLst/>
          </a:prstGeom>
        </p:spPr>
        <p:style>
          <a:lnRef idx="3">
            <a:schemeClr val="lt1"/>
          </a:lnRef>
          <a:fillRef idx="1">
            <a:schemeClr val="accent5"/>
          </a:fillRef>
          <a:effectRef idx="1">
            <a:schemeClr val="accent5"/>
          </a:effectRef>
          <a:fontRef idx="minor">
            <a:schemeClr val="lt1"/>
          </a:fontRef>
        </p:style>
        <p:txBody>
          <a:bodyPr rtlCol="0" anchor="ctr"/>
          <a:lstStyle/>
          <a:p>
            <a:pPr algn="ctr"/>
            <a:r>
              <a:rPr lang="en-IN" sz="3200" b="1" dirty="0" smtClean="0">
                <a:effectLst>
                  <a:outerShdw blurRad="38100" dist="38100" dir="2700000" algn="tl">
                    <a:srgbClr val="000000">
                      <a:alpha val="43137"/>
                    </a:srgbClr>
                  </a:outerShdw>
                </a:effectLst>
              </a:rPr>
              <a:t>SATELLITE</a:t>
            </a:r>
            <a:endParaRPr lang="en-IN" sz="3200" b="1" dirty="0">
              <a:effectLst>
                <a:outerShdw blurRad="38100" dist="38100" dir="2700000" algn="tl">
                  <a:srgbClr val="000000">
                    <a:alpha val="43137"/>
                  </a:srgbClr>
                </a:outerShdw>
              </a:effectLst>
            </a:endParaRPr>
          </a:p>
        </p:txBody>
      </p:sp>
      <p:pic>
        <p:nvPicPr>
          <p:cNvPr id="1026" name="Picture 2" descr="C:\Users\AdmOfficer\Desktop\sat1.jpg"/>
          <p:cNvPicPr>
            <a:picLocks noChangeAspect="1" noChangeArrowheads="1"/>
          </p:cNvPicPr>
          <p:nvPr/>
        </p:nvPicPr>
        <p:blipFill>
          <a:blip r:embed="rId2"/>
          <a:srcRect/>
          <a:stretch>
            <a:fillRect/>
          </a:stretch>
        </p:blipFill>
        <p:spPr bwMode="auto">
          <a:xfrm>
            <a:off x="428596" y="1428736"/>
            <a:ext cx="8470761" cy="4857784"/>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 xmlns:p14="http://schemas.microsoft.com/office/powerpoint/2010/main" val="3139890197"/>
      </p:ext>
    </p:extLst>
  </p:cSld>
  <p:clrMapOvr>
    <a:masterClrMapping/>
  </p:clrMapOvr>
  <p:transition spd="med"/>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642910" y="2857496"/>
            <a:ext cx="7929618" cy="864096"/>
          </a:xfrm>
          <a:prstGeom prst="rect">
            <a:avLst/>
          </a:prstGeom>
        </p:spPr>
        <p:style>
          <a:lnRef idx="3">
            <a:schemeClr val="lt1"/>
          </a:lnRef>
          <a:fillRef idx="1">
            <a:schemeClr val="accent2"/>
          </a:fillRef>
          <a:effectRef idx="1">
            <a:schemeClr val="accent2"/>
          </a:effectRef>
          <a:fontRef idx="minor">
            <a:schemeClr val="lt1"/>
          </a:fontRef>
        </p:style>
        <p:txBody>
          <a:bodyPr rtlCol="0" anchor="ctr"/>
          <a:lstStyle/>
          <a:p>
            <a:pPr algn="ctr"/>
            <a:r>
              <a:rPr lang="en-IN" sz="3200" b="1" dirty="0" smtClean="0">
                <a:effectLst>
                  <a:outerShdw blurRad="38100" dist="38100" dir="2700000" algn="tl">
                    <a:srgbClr val="000000">
                      <a:alpha val="43137"/>
                    </a:srgbClr>
                  </a:outerShdw>
                </a:effectLst>
              </a:rPr>
              <a:t>NETWORK DEVICES AND HARDWARE</a:t>
            </a:r>
            <a:endParaRPr lang="en-IN" sz="1600" b="1" dirty="0">
              <a:effectLst>
                <a:outerShdw blurRad="38100" dist="38100" dir="2700000" algn="tl">
                  <a:srgbClr val="000000">
                    <a:alpha val="43137"/>
                  </a:srgbClr>
                </a:outerShdw>
              </a:effectLst>
            </a:endParaRPr>
          </a:p>
        </p:txBody>
      </p:sp>
    </p:spTree>
    <p:extLst>
      <p:ext uri="{BB962C8B-B14F-4D97-AF65-F5344CB8AC3E}">
        <p14:creationId xmlns="" xmlns:p14="http://schemas.microsoft.com/office/powerpoint/2010/main" val="3776541228"/>
      </p:ext>
    </p:extLst>
  </p:cSld>
  <p:clrMapOvr>
    <a:masterClrMapping/>
  </p:clrMapOvr>
  <p:transition spd="med"/>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85720" y="2357430"/>
            <a:ext cx="8416944" cy="1657324"/>
          </a:xfrm>
        </p:spPr>
        <p:txBody>
          <a:bodyPr>
            <a:normAutofit/>
          </a:bodyPr>
          <a:lstStyle/>
          <a:p>
            <a:pPr algn="just">
              <a:buNone/>
            </a:pPr>
            <a:r>
              <a:rPr lang="en-IN" sz="2800" b="1" dirty="0" smtClean="0">
                <a:effectLst>
                  <a:outerShdw blurRad="38100" dist="38100" dir="2700000" algn="tl">
                    <a:srgbClr val="000000">
                      <a:alpha val="43137"/>
                    </a:srgbClr>
                  </a:outerShdw>
                </a:effectLst>
              </a:rPr>
              <a:t>		In the smooth functioning of a computer , other than computers and wiring , many devices (or) specialized hardware play important roles .</a:t>
            </a:r>
            <a:endParaRPr lang="en-IN" sz="2800" b="1" dirty="0">
              <a:effectLst>
                <a:outerShdw blurRad="38100" dist="38100" dir="2700000" algn="tl">
                  <a:srgbClr val="000000">
                    <a:alpha val="43137"/>
                  </a:srgbClr>
                </a:outerShdw>
              </a:effectLst>
            </a:endParaRPr>
          </a:p>
        </p:txBody>
      </p:sp>
      <p:sp>
        <p:nvSpPr>
          <p:cNvPr id="4" name="Rectangle 3"/>
          <p:cNvSpPr/>
          <p:nvPr/>
        </p:nvSpPr>
        <p:spPr>
          <a:xfrm>
            <a:off x="571472" y="642918"/>
            <a:ext cx="7929618" cy="864096"/>
          </a:xfrm>
          <a:prstGeom prst="rect">
            <a:avLst/>
          </a:prstGeom>
        </p:spPr>
        <p:style>
          <a:lnRef idx="3">
            <a:schemeClr val="lt1"/>
          </a:lnRef>
          <a:fillRef idx="1">
            <a:schemeClr val="accent2"/>
          </a:fillRef>
          <a:effectRef idx="1">
            <a:schemeClr val="accent2"/>
          </a:effectRef>
          <a:fontRef idx="minor">
            <a:schemeClr val="lt1"/>
          </a:fontRef>
        </p:style>
        <p:txBody>
          <a:bodyPr rtlCol="0" anchor="ctr"/>
          <a:lstStyle/>
          <a:p>
            <a:pPr algn="ctr"/>
            <a:r>
              <a:rPr lang="en-IN" sz="3200" b="1" dirty="0" smtClean="0">
                <a:effectLst>
                  <a:outerShdw blurRad="38100" dist="38100" dir="2700000" algn="tl">
                    <a:srgbClr val="000000">
                      <a:alpha val="43137"/>
                    </a:srgbClr>
                  </a:outerShdw>
                </a:effectLst>
              </a:rPr>
              <a:t>NETWORK DEVICES AND HARDWARE</a:t>
            </a:r>
            <a:endParaRPr lang="en-IN" sz="1600" b="1" dirty="0">
              <a:effectLst>
                <a:outerShdw blurRad="38100" dist="38100" dir="2700000" algn="tl">
                  <a:srgbClr val="000000">
                    <a:alpha val="43137"/>
                  </a:srgbClr>
                </a:outerShdw>
              </a:effectLst>
            </a:endParaRPr>
          </a:p>
        </p:txBody>
      </p:sp>
    </p:spTree>
    <p:extLst>
      <p:ext uri="{BB962C8B-B14F-4D97-AF65-F5344CB8AC3E}">
        <p14:creationId xmlns="" xmlns:p14="http://schemas.microsoft.com/office/powerpoint/2010/main" val="3776541228"/>
      </p:ext>
    </p:extLst>
  </p:cSld>
  <p:clrMapOvr>
    <a:masterClrMapping/>
  </p:clrMapOvr>
  <p:transition spd="med"/>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785786" y="714356"/>
            <a:ext cx="7858180" cy="936104"/>
          </a:xfrm>
          <a:prstGeom prst="rect">
            <a:avLst/>
          </a:prstGeom>
        </p:spPr>
        <p:style>
          <a:lnRef idx="3">
            <a:schemeClr val="lt1"/>
          </a:lnRef>
          <a:fillRef idx="1">
            <a:schemeClr val="accent6"/>
          </a:fillRef>
          <a:effectRef idx="1">
            <a:schemeClr val="accent6"/>
          </a:effectRef>
          <a:fontRef idx="minor">
            <a:schemeClr val="lt1"/>
          </a:fontRef>
        </p:style>
        <p:txBody>
          <a:bodyPr rtlCol="0" anchor="ctr"/>
          <a:lstStyle/>
          <a:p>
            <a:pPr algn="ctr"/>
            <a:r>
              <a:rPr lang="en-IN" sz="3200" b="1" dirty="0" smtClean="0">
                <a:effectLst>
                  <a:outerShdw blurRad="38100" dist="38100" dir="2700000" algn="tl">
                    <a:srgbClr val="000000">
                      <a:alpha val="43137"/>
                    </a:srgbClr>
                  </a:outerShdw>
                </a:effectLst>
              </a:rPr>
              <a:t>NETWORK INTERFACE CARD (NIC)</a:t>
            </a:r>
            <a:endParaRPr lang="en-IN" b="1" dirty="0">
              <a:effectLst>
                <a:outerShdw blurRad="38100" dist="38100" dir="2700000" algn="tl">
                  <a:srgbClr val="000000">
                    <a:alpha val="43137"/>
                  </a:srgbClr>
                </a:outerShdw>
              </a:effectLst>
            </a:endParaRPr>
          </a:p>
        </p:txBody>
      </p:sp>
      <p:pic>
        <p:nvPicPr>
          <p:cNvPr id="1026" name="Picture 2" descr="C:\Users\AdmOfficer\Desktop\Network_card.jpg"/>
          <p:cNvPicPr>
            <a:picLocks noChangeAspect="1" noChangeArrowheads="1"/>
          </p:cNvPicPr>
          <p:nvPr/>
        </p:nvPicPr>
        <p:blipFill>
          <a:blip r:embed="rId2"/>
          <a:srcRect/>
          <a:stretch>
            <a:fillRect/>
          </a:stretch>
        </p:blipFill>
        <p:spPr bwMode="auto">
          <a:xfrm>
            <a:off x="428596" y="1928802"/>
            <a:ext cx="8429684" cy="4556696"/>
          </a:xfrm>
          <a:prstGeom prst="rect">
            <a:avLst/>
          </a:prstGeom>
          <a:noFill/>
        </p:spPr>
      </p:pic>
    </p:spTree>
    <p:extLst>
      <p:ext uri="{BB962C8B-B14F-4D97-AF65-F5344CB8AC3E}">
        <p14:creationId xmlns="" xmlns:p14="http://schemas.microsoft.com/office/powerpoint/2010/main" val="4130108657"/>
      </p:ext>
    </p:extLst>
  </p:cSld>
  <p:clrMapOvr>
    <a:masterClrMapping/>
  </p:clrMapOvr>
  <p:transition spd="med"/>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27796" y="1714488"/>
            <a:ext cx="8492676" cy="4941168"/>
          </a:xfrm>
        </p:spPr>
        <p:txBody>
          <a:bodyPr>
            <a:noAutofit/>
          </a:bodyPr>
          <a:lstStyle/>
          <a:p>
            <a:pPr algn="just">
              <a:buFont typeface="Wingdings" pitchFamily="2" charset="2"/>
              <a:buChar char="ü"/>
            </a:pPr>
            <a:r>
              <a:rPr lang="en-IN" b="1" dirty="0" smtClean="0">
                <a:effectLst>
                  <a:outerShdw blurRad="38100" dist="38100" dir="2700000" algn="tl">
                    <a:srgbClr val="000000">
                      <a:alpha val="43137"/>
                    </a:srgbClr>
                  </a:outerShdw>
                </a:effectLst>
              </a:rPr>
              <a:t>A </a:t>
            </a:r>
            <a:r>
              <a:rPr lang="en-IN" sz="2800" b="1" dirty="0" smtClean="0">
                <a:effectLst>
                  <a:outerShdw blurRad="38100" dist="38100" dir="2700000" algn="tl">
                    <a:srgbClr val="000000">
                      <a:alpha val="43137"/>
                    </a:srgbClr>
                  </a:outerShdw>
                </a:effectLst>
              </a:rPr>
              <a:t>standalone computer (a computer that does not attached to a network) lives in its own world and carries out its tasks with its own inbuilt resources.</a:t>
            </a:r>
          </a:p>
          <a:p>
            <a:pPr algn="just">
              <a:buFont typeface="Wingdings" pitchFamily="2" charset="2"/>
              <a:buChar char="ü"/>
            </a:pPr>
            <a:r>
              <a:rPr lang="en-IN" sz="2800" b="1" dirty="0" smtClean="0">
                <a:effectLst>
                  <a:outerShdw blurRad="38100" dist="38100" dir="2700000" algn="tl">
                    <a:srgbClr val="000000">
                      <a:alpha val="43137"/>
                    </a:srgbClr>
                  </a:outerShdw>
                </a:effectLst>
              </a:rPr>
              <a:t>The (NIC) is a device that is attached to each of the workstations and the server &amp; helps the workstation to establish all the important connections with network.</a:t>
            </a:r>
          </a:p>
          <a:p>
            <a:pPr algn="just">
              <a:buFont typeface="Wingdings" pitchFamily="2" charset="2"/>
              <a:buChar char="ü"/>
            </a:pPr>
            <a:r>
              <a:rPr lang="en-IN" sz="2800" b="1" dirty="0" smtClean="0">
                <a:effectLst>
                  <a:outerShdw blurRad="38100" dist="38100" dir="2700000" algn="tl">
                    <a:srgbClr val="000000">
                      <a:alpha val="43137"/>
                    </a:srgbClr>
                  </a:outerShdw>
                </a:effectLst>
              </a:rPr>
              <a:t>Each NIC that is attached to a workstation has a unique number identification which is known as note address</a:t>
            </a:r>
            <a:endParaRPr lang="en-IN" sz="2800" b="1" dirty="0">
              <a:effectLst>
                <a:outerShdw blurRad="38100" dist="38100" dir="2700000" algn="tl">
                  <a:srgbClr val="000000">
                    <a:alpha val="43137"/>
                  </a:srgbClr>
                </a:outerShdw>
              </a:effectLst>
            </a:endParaRPr>
          </a:p>
          <a:p>
            <a:pPr marL="0" indent="0">
              <a:buNone/>
            </a:pPr>
            <a:r>
              <a:rPr lang="en-IN" sz="2800" b="1" dirty="0" smtClean="0">
                <a:effectLst>
                  <a:outerShdw blurRad="38100" dist="38100" dir="2700000" algn="tl">
                    <a:srgbClr val="000000">
                      <a:alpha val="43137"/>
                    </a:srgbClr>
                  </a:outerShdw>
                </a:effectLst>
              </a:rPr>
              <a:t>                                                                      	      </a:t>
            </a:r>
            <a:r>
              <a:rPr lang="en-IN" sz="2800" b="1" dirty="0" err="1" smtClean="0">
                <a:solidFill>
                  <a:srgbClr val="FF0000"/>
                </a:solidFill>
                <a:effectLst>
                  <a:outerShdw blurRad="38100" dist="38100" dir="2700000" algn="tl">
                    <a:srgbClr val="000000">
                      <a:alpha val="43137"/>
                    </a:srgbClr>
                  </a:outerShdw>
                </a:effectLst>
              </a:rPr>
              <a:t>Contd</a:t>
            </a:r>
            <a:r>
              <a:rPr lang="en-IN" sz="2800" b="1" dirty="0" smtClean="0">
                <a:solidFill>
                  <a:srgbClr val="FF0000"/>
                </a:solidFill>
                <a:effectLst>
                  <a:outerShdw blurRad="38100" dist="38100" dir="2700000" algn="tl">
                    <a:srgbClr val="000000">
                      <a:alpha val="43137"/>
                    </a:srgbClr>
                  </a:outerShdw>
                </a:effectLst>
              </a:rPr>
              <a:t>…</a:t>
            </a:r>
          </a:p>
        </p:txBody>
      </p:sp>
      <p:sp>
        <p:nvSpPr>
          <p:cNvPr id="6" name="Rectangle 5"/>
          <p:cNvSpPr/>
          <p:nvPr/>
        </p:nvSpPr>
        <p:spPr>
          <a:xfrm>
            <a:off x="642910" y="500042"/>
            <a:ext cx="7858180" cy="936104"/>
          </a:xfrm>
          <a:prstGeom prst="rect">
            <a:avLst/>
          </a:prstGeom>
        </p:spPr>
        <p:style>
          <a:lnRef idx="3">
            <a:schemeClr val="lt1"/>
          </a:lnRef>
          <a:fillRef idx="1">
            <a:schemeClr val="accent6"/>
          </a:fillRef>
          <a:effectRef idx="1">
            <a:schemeClr val="accent6"/>
          </a:effectRef>
          <a:fontRef idx="minor">
            <a:schemeClr val="lt1"/>
          </a:fontRef>
        </p:style>
        <p:txBody>
          <a:bodyPr rtlCol="0" anchor="ctr"/>
          <a:lstStyle/>
          <a:p>
            <a:pPr algn="ctr"/>
            <a:r>
              <a:rPr lang="en-IN" sz="3200" b="1" dirty="0" smtClean="0">
                <a:effectLst>
                  <a:outerShdw blurRad="38100" dist="38100" dir="2700000" algn="tl">
                    <a:srgbClr val="000000">
                      <a:alpha val="43137"/>
                    </a:srgbClr>
                  </a:outerShdw>
                </a:effectLst>
              </a:rPr>
              <a:t>NETWORK INTERFACE CARD (NIC)</a:t>
            </a:r>
            <a:endParaRPr lang="en-IN" b="1" dirty="0">
              <a:effectLst>
                <a:outerShdw blurRad="38100" dist="38100" dir="2700000" algn="tl">
                  <a:srgbClr val="000000">
                    <a:alpha val="43137"/>
                  </a:srgbClr>
                </a:outerShdw>
              </a:effectLst>
            </a:endParaRPr>
          </a:p>
        </p:txBody>
      </p:sp>
    </p:spTree>
    <p:extLst>
      <p:ext uri="{BB962C8B-B14F-4D97-AF65-F5344CB8AC3E}">
        <p14:creationId xmlns="" xmlns:p14="http://schemas.microsoft.com/office/powerpoint/2010/main" val="4130108657"/>
      </p:ext>
    </p:extLst>
  </p:cSld>
  <p:clrMapOvr>
    <a:masterClrMapping/>
  </p:clrMapOvr>
  <p:transition spd="med"/>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00034" y="2000240"/>
            <a:ext cx="8229600" cy="3929090"/>
          </a:xfrm>
        </p:spPr>
        <p:txBody>
          <a:bodyPr>
            <a:normAutofit/>
          </a:bodyPr>
          <a:lstStyle/>
          <a:p>
            <a:pPr algn="just">
              <a:buFont typeface="Wingdings" pitchFamily="2" charset="2"/>
              <a:buChar char="ü"/>
            </a:pPr>
            <a:r>
              <a:rPr lang="en-IN" sz="2800" b="1" dirty="0">
                <a:effectLst>
                  <a:outerShdw blurRad="38100" dist="38100" dir="2700000" algn="tl">
                    <a:srgbClr val="000000">
                      <a:alpha val="43137"/>
                    </a:srgbClr>
                  </a:outerShdw>
                </a:effectLst>
              </a:rPr>
              <a:t>The NIC is also called as Terminal Access Point (TAP) different manufacturers have different name for the interface .</a:t>
            </a:r>
          </a:p>
          <a:p>
            <a:pPr algn="just">
              <a:buFont typeface="Wingdings" pitchFamily="2" charset="2"/>
              <a:buChar char="ü"/>
            </a:pPr>
            <a:r>
              <a:rPr lang="en-IN" sz="2800" b="1" dirty="0">
                <a:effectLst>
                  <a:outerShdw blurRad="38100" dist="38100" dir="2700000" algn="tl">
                    <a:srgbClr val="000000">
                      <a:alpha val="43137"/>
                    </a:srgbClr>
                  </a:outerShdw>
                </a:effectLst>
              </a:rPr>
              <a:t>The NIC is also called as </a:t>
            </a:r>
            <a:r>
              <a:rPr lang="en-IN" sz="2800" b="1" i="1" dirty="0">
                <a:effectLst>
                  <a:outerShdw blurRad="38100" dist="38100" dir="2700000" algn="tl">
                    <a:srgbClr val="000000">
                      <a:alpha val="43137"/>
                    </a:srgbClr>
                  </a:outerShdw>
                </a:effectLst>
              </a:rPr>
              <a:t>NIU – </a:t>
            </a:r>
            <a:r>
              <a:rPr lang="en-IN" sz="2800" b="1" dirty="0">
                <a:effectLst>
                  <a:outerShdw blurRad="38100" dist="38100" dir="2700000" algn="tl">
                    <a:srgbClr val="000000">
                      <a:alpha val="43137"/>
                    </a:srgbClr>
                  </a:outerShdw>
                </a:effectLst>
              </a:rPr>
              <a:t>(Network Interface Unit)</a:t>
            </a:r>
          </a:p>
          <a:p>
            <a:pPr algn="just">
              <a:buFont typeface="Wingdings" pitchFamily="2" charset="2"/>
              <a:buChar char="ü"/>
            </a:pPr>
            <a:r>
              <a:rPr lang="en-IN" sz="2800" b="1" dirty="0" smtClean="0">
                <a:effectLst>
                  <a:outerShdw blurRad="38100" dist="38100" dir="2700000" algn="tl">
                    <a:srgbClr val="000000">
                      <a:alpha val="43137"/>
                    </a:srgbClr>
                  </a:outerShdw>
                </a:effectLst>
              </a:rPr>
              <a:t>The (NIC) manufacturers assigns a unique physical address to each NIC-card , this physical address is know as MAC-address   ------ (Media </a:t>
            </a:r>
            <a:r>
              <a:rPr lang="en-IN" sz="2800" b="1" dirty="0">
                <a:effectLst>
                  <a:outerShdw blurRad="38100" dist="38100" dir="2700000" algn="tl">
                    <a:srgbClr val="000000">
                      <a:alpha val="43137"/>
                    </a:srgbClr>
                  </a:outerShdw>
                </a:effectLst>
              </a:rPr>
              <a:t>A</a:t>
            </a:r>
            <a:r>
              <a:rPr lang="en-IN" sz="2800" b="1" dirty="0" smtClean="0">
                <a:effectLst>
                  <a:outerShdw blurRad="38100" dist="38100" dir="2700000" algn="tl">
                    <a:srgbClr val="000000">
                      <a:alpha val="43137"/>
                    </a:srgbClr>
                  </a:outerShdw>
                </a:effectLst>
              </a:rPr>
              <a:t>ccess </a:t>
            </a:r>
            <a:r>
              <a:rPr lang="en-IN" sz="2800" b="1" dirty="0">
                <a:effectLst>
                  <a:outerShdw blurRad="38100" dist="38100" dir="2700000" algn="tl">
                    <a:srgbClr val="000000">
                      <a:alpha val="43137"/>
                    </a:srgbClr>
                  </a:outerShdw>
                </a:effectLst>
              </a:rPr>
              <a:t>C</a:t>
            </a:r>
            <a:r>
              <a:rPr lang="en-IN" sz="2800" b="1" dirty="0" smtClean="0">
                <a:effectLst>
                  <a:outerShdw blurRad="38100" dist="38100" dir="2700000" algn="tl">
                    <a:srgbClr val="000000">
                      <a:alpha val="43137"/>
                    </a:srgbClr>
                  </a:outerShdw>
                </a:effectLst>
              </a:rPr>
              <a:t>ontrol)</a:t>
            </a:r>
            <a:endParaRPr lang="en-IN" sz="2800" b="1" dirty="0">
              <a:effectLst>
                <a:outerShdw blurRad="38100" dist="38100" dir="2700000" algn="tl">
                  <a:srgbClr val="000000">
                    <a:alpha val="43137"/>
                  </a:srgbClr>
                </a:outerShdw>
              </a:effectLst>
            </a:endParaRPr>
          </a:p>
        </p:txBody>
      </p:sp>
      <p:sp>
        <p:nvSpPr>
          <p:cNvPr id="4" name="Rectangle 3"/>
          <p:cNvSpPr/>
          <p:nvPr/>
        </p:nvSpPr>
        <p:spPr>
          <a:xfrm>
            <a:off x="642910" y="500042"/>
            <a:ext cx="7858180" cy="936104"/>
          </a:xfrm>
          <a:prstGeom prst="rect">
            <a:avLst/>
          </a:prstGeom>
        </p:spPr>
        <p:style>
          <a:lnRef idx="3">
            <a:schemeClr val="lt1"/>
          </a:lnRef>
          <a:fillRef idx="1">
            <a:schemeClr val="accent6"/>
          </a:fillRef>
          <a:effectRef idx="1">
            <a:schemeClr val="accent6"/>
          </a:effectRef>
          <a:fontRef idx="minor">
            <a:schemeClr val="lt1"/>
          </a:fontRef>
        </p:style>
        <p:txBody>
          <a:bodyPr rtlCol="0" anchor="ctr"/>
          <a:lstStyle/>
          <a:p>
            <a:pPr algn="ctr"/>
            <a:r>
              <a:rPr lang="en-IN" sz="3200" b="1" dirty="0" smtClean="0">
                <a:effectLst>
                  <a:outerShdw blurRad="38100" dist="38100" dir="2700000" algn="tl">
                    <a:srgbClr val="000000">
                      <a:alpha val="43137"/>
                    </a:srgbClr>
                  </a:outerShdw>
                </a:effectLst>
              </a:rPr>
              <a:t>NETWORK INTERFACE CARD (NIC)</a:t>
            </a:r>
            <a:endParaRPr lang="en-IN" b="1" dirty="0">
              <a:effectLst>
                <a:outerShdw blurRad="38100" dist="38100" dir="2700000" algn="tl">
                  <a:srgbClr val="000000">
                    <a:alpha val="43137"/>
                  </a:srgbClr>
                </a:outerShdw>
              </a:effectLst>
            </a:endParaRPr>
          </a:p>
        </p:txBody>
      </p:sp>
    </p:spTree>
    <p:extLst>
      <p:ext uri="{BB962C8B-B14F-4D97-AF65-F5344CB8AC3E}">
        <p14:creationId xmlns="" xmlns:p14="http://schemas.microsoft.com/office/powerpoint/2010/main" val="2110141671"/>
      </p:ext>
    </p:extLst>
  </p:cSld>
  <p:clrMapOvr>
    <a:masterClrMapping/>
  </p:clrMapOvr>
  <p:transition spd="med"/>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571604" y="2786058"/>
            <a:ext cx="6929486" cy="785794"/>
          </a:xfrm>
          <a:prstGeom prst="rect">
            <a:avLst/>
          </a:prstGeom>
        </p:spPr>
        <p:style>
          <a:lnRef idx="3">
            <a:schemeClr val="lt1"/>
          </a:lnRef>
          <a:fillRef idx="1">
            <a:schemeClr val="accent5"/>
          </a:fillRef>
          <a:effectRef idx="1">
            <a:schemeClr val="accent5"/>
          </a:effectRef>
          <a:fontRef idx="minor">
            <a:schemeClr val="lt1"/>
          </a:fontRef>
        </p:style>
        <p:txBody>
          <a:bodyPr rtlCol="0" anchor="ctr"/>
          <a:lstStyle/>
          <a:p>
            <a:pPr algn="ctr"/>
            <a:r>
              <a:rPr lang="en-IN" sz="3200" b="1" dirty="0" smtClean="0">
                <a:effectLst>
                  <a:outerShdw blurRad="38100" dist="38100" dir="2700000" algn="tl">
                    <a:srgbClr val="000000">
                      <a:alpha val="43137"/>
                    </a:srgbClr>
                  </a:outerShdw>
                </a:effectLst>
              </a:rPr>
              <a:t>MAC ADDRESS</a:t>
            </a:r>
            <a:endParaRPr lang="en-IN" sz="1400" b="1" dirty="0">
              <a:effectLst>
                <a:outerShdw blurRad="38100" dist="38100" dir="2700000" algn="tl">
                  <a:srgbClr val="000000">
                    <a:alpha val="43137"/>
                  </a:srgbClr>
                </a:outerShdw>
              </a:effectLst>
            </a:endParaRPr>
          </a:p>
        </p:txBody>
      </p:sp>
    </p:spTree>
    <p:extLst>
      <p:ext uri="{BB962C8B-B14F-4D97-AF65-F5344CB8AC3E}">
        <p14:creationId xmlns="" xmlns:p14="http://schemas.microsoft.com/office/powerpoint/2010/main" val="3724683042"/>
      </p:ext>
    </p:extLst>
  </p:cSld>
  <p:clrMapOvr>
    <a:masterClrMapping/>
  </p:clrMapOvr>
  <p:transition spd="med"/>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642910" y="2786058"/>
            <a:ext cx="8072494" cy="785818"/>
          </a:xfrm>
          <a:prstGeom prst="rect">
            <a:avLst/>
          </a:prstGeom>
        </p:spPr>
        <p:style>
          <a:lnRef idx="3">
            <a:schemeClr val="lt1"/>
          </a:lnRef>
          <a:fillRef idx="1">
            <a:schemeClr val="accent4"/>
          </a:fillRef>
          <a:effectRef idx="1">
            <a:schemeClr val="accent4"/>
          </a:effectRef>
          <a:fontRef idx="minor">
            <a:schemeClr val="lt1"/>
          </a:fontRef>
        </p:style>
        <p:txBody>
          <a:bodyPr vert="horz" lIns="91440" tIns="45720" rIns="91440" bIns="45720" rtlCol="0" anchor="ctr">
            <a:noAutofit/>
          </a:bodyPr>
          <a:lstStyle>
            <a:lvl1pPr algn="ctr" defTabSz="914400" rtl="0" eaLnBrk="1" latinLnBrk="0" hangingPunct="1">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marL="514350" indent="-514350"/>
            <a:r>
              <a:rPr lang="en-IN" sz="3200" b="1" dirty="0" smtClean="0">
                <a:solidFill>
                  <a:schemeClr val="bg1"/>
                </a:solidFill>
                <a:effectLst>
                  <a:outerShdw blurRad="38100" dist="38100" dir="2700000" algn="tl">
                    <a:srgbClr val="000000">
                      <a:alpha val="43137"/>
                    </a:srgbClr>
                  </a:outerShdw>
                </a:effectLst>
              </a:rPr>
              <a:t>DISADVANTAGES OF COMPUTER NETWORK</a:t>
            </a:r>
            <a:endParaRPr lang="en-IN" sz="3200" b="1" dirty="0">
              <a:solidFill>
                <a:schemeClr val="bg1"/>
              </a:solidFill>
              <a:effectLst>
                <a:outerShdw blurRad="38100" dist="38100" dir="2700000" algn="tl">
                  <a:srgbClr val="000000">
                    <a:alpha val="43137"/>
                  </a:srgbClr>
                </a:outerShdw>
              </a:effectLst>
            </a:endParaRPr>
          </a:p>
        </p:txBody>
      </p:sp>
    </p:spTree>
    <p:extLst>
      <p:ext uri="{BB962C8B-B14F-4D97-AF65-F5344CB8AC3E}">
        <p14:creationId xmlns="" xmlns:p14="http://schemas.microsoft.com/office/powerpoint/2010/main" val="1542444951"/>
      </p:ext>
    </p:extLst>
  </p:cSld>
  <p:clrMapOvr>
    <a:masterClrMapping/>
  </p:clrMapOvr>
  <p:transition spd="med"/>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algn="just">
              <a:buFont typeface="Wingdings" pitchFamily="2" charset="2"/>
              <a:buChar char="ü"/>
            </a:pPr>
            <a:r>
              <a:rPr lang="en-IN" b="1" dirty="0" smtClean="0">
                <a:effectLst>
                  <a:outerShdw blurRad="38100" dist="38100" dir="2700000" algn="tl">
                    <a:srgbClr val="000000">
                      <a:alpha val="43137"/>
                    </a:srgbClr>
                  </a:outerShdw>
                </a:effectLst>
              </a:rPr>
              <a:t>The (NIC) manufacture assigns a unique physical address to each NIC-card , the physical address is know as (MAC-Address) .</a:t>
            </a:r>
          </a:p>
          <a:p>
            <a:pPr algn="just">
              <a:buFont typeface="Wingdings" pitchFamily="2" charset="2"/>
              <a:buChar char="ü"/>
            </a:pPr>
            <a:r>
              <a:rPr lang="en-IN" b="1" dirty="0" smtClean="0">
                <a:effectLst>
                  <a:outerShdw blurRad="38100" dist="38100" dir="2700000" algn="tl">
                    <a:srgbClr val="000000">
                      <a:alpha val="43137"/>
                    </a:srgbClr>
                  </a:outerShdw>
                </a:effectLst>
              </a:rPr>
              <a:t>A MAC-Address is a 6-bytes with each byte separated by an colon </a:t>
            </a:r>
          </a:p>
          <a:p>
            <a:pPr marL="0" indent="0" algn="just">
              <a:buNone/>
            </a:pPr>
            <a:r>
              <a:rPr lang="en-IN" b="1" dirty="0" smtClean="0">
                <a:effectLst>
                  <a:outerShdw blurRad="38100" dist="38100" dir="2700000" algn="tl">
                    <a:srgbClr val="000000">
                      <a:alpha val="43137"/>
                    </a:srgbClr>
                  </a:outerShdw>
                </a:effectLst>
              </a:rPr>
              <a:t>          </a:t>
            </a:r>
            <a:r>
              <a:rPr lang="en-IN" b="1" dirty="0" err="1" smtClean="0">
                <a:effectLst>
                  <a:outerShdw blurRad="38100" dist="38100" dir="2700000" algn="tl">
                    <a:srgbClr val="000000">
                      <a:alpha val="43137"/>
                    </a:srgbClr>
                  </a:outerShdw>
                </a:effectLst>
              </a:rPr>
              <a:t>Eg</a:t>
            </a:r>
            <a:r>
              <a:rPr lang="en-IN" b="1" dirty="0" smtClean="0">
                <a:effectLst>
                  <a:outerShdw blurRad="38100" dist="38100" dir="2700000" algn="tl">
                    <a:srgbClr val="000000">
                      <a:alpha val="43137"/>
                    </a:srgbClr>
                  </a:outerShdw>
                </a:effectLst>
              </a:rPr>
              <a:t>;</a:t>
            </a:r>
          </a:p>
          <a:p>
            <a:pPr marL="0" indent="0" algn="just">
              <a:buNone/>
            </a:pPr>
            <a:r>
              <a:rPr lang="en-IN" b="1" dirty="0" smtClean="0">
                <a:effectLst>
                  <a:outerShdw blurRad="38100" dist="38100" dir="2700000" algn="tl">
                    <a:srgbClr val="000000">
                      <a:alpha val="43137"/>
                    </a:srgbClr>
                  </a:outerShdw>
                </a:effectLst>
              </a:rPr>
              <a:t>                      10 : B5 : 03 : 63 : 2E : FC </a:t>
            </a:r>
          </a:p>
          <a:p>
            <a:pPr marL="0" indent="0" algn="r">
              <a:buNone/>
            </a:pPr>
            <a:r>
              <a:rPr lang="en-IN" b="1" dirty="0" smtClean="0">
                <a:solidFill>
                  <a:srgbClr val="FF0000"/>
                </a:solidFill>
                <a:effectLst>
                  <a:outerShdw blurRad="38100" dist="38100" dir="2700000" algn="tl">
                    <a:srgbClr val="000000">
                      <a:alpha val="43137"/>
                    </a:srgbClr>
                  </a:outerShdw>
                </a:effectLst>
              </a:rPr>
              <a:t>Contd..     </a:t>
            </a:r>
            <a:endParaRPr lang="en-IN" b="1" dirty="0">
              <a:solidFill>
                <a:srgbClr val="FF0000"/>
              </a:solidFill>
              <a:effectLst>
                <a:outerShdw blurRad="38100" dist="38100" dir="2700000" algn="tl">
                  <a:srgbClr val="000000">
                    <a:alpha val="43137"/>
                  </a:srgbClr>
                </a:outerShdw>
              </a:effectLst>
            </a:endParaRPr>
          </a:p>
        </p:txBody>
      </p:sp>
      <p:sp>
        <p:nvSpPr>
          <p:cNvPr id="4" name="Rectangle 3"/>
          <p:cNvSpPr/>
          <p:nvPr/>
        </p:nvSpPr>
        <p:spPr>
          <a:xfrm>
            <a:off x="1000100" y="428604"/>
            <a:ext cx="6929486" cy="785794"/>
          </a:xfrm>
          <a:prstGeom prst="rect">
            <a:avLst/>
          </a:prstGeom>
        </p:spPr>
        <p:style>
          <a:lnRef idx="3">
            <a:schemeClr val="lt1"/>
          </a:lnRef>
          <a:fillRef idx="1">
            <a:schemeClr val="accent5"/>
          </a:fillRef>
          <a:effectRef idx="1">
            <a:schemeClr val="accent5"/>
          </a:effectRef>
          <a:fontRef idx="minor">
            <a:schemeClr val="lt1"/>
          </a:fontRef>
        </p:style>
        <p:txBody>
          <a:bodyPr rtlCol="0" anchor="ctr"/>
          <a:lstStyle/>
          <a:p>
            <a:pPr algn="ctr"/>
            <a:r>
              <a:rPr lang="en-IN" sz="3200" b="1" dirty="0" smtClean="0">
                <a:effectLst>
                  <a:outerShdw blurRad="38100" dist="38100" dir="2700000" algn="tl">
                    <a:srgbClr val="000000">
                      <a:alpha val="43137"/>
                    </a:srgbClr>
                  </a:outerShdw>
                </a:effectLst>
              </a:rPr>
              <a:t>MAC ADDRESS</a:t>
            </a:r>
            <a:endParaRPr lang="en-IN" sz="1400" b="1" dirty="0">
              <a:effectLst>
                <a:outerShdw blurRad="38100" dist="38100" dir="2700000" algn="tl">
                  <a:srgbClr val="000000">
                    <a:alpha val="43137"/>
                  </a:srgbClr>
                </a:outerShdw>
              </a:effectLst>
            </a:endParaRPr>
          </a:p>
        </p:txBody>
      </p:sp>
    </p:spTree>
    <p:extLst>
      <p:ext uri="{BB962C8B-B14F-4D97-AF65-F5344CB8AC3E}">
        <p14:creationId xmlns="" xmlns:p14="http://schemas.microsoft.com/office/powerpoint/2010/main" val="3724683042"/>
      </p:ext>
    </p:extLst>
  </p:cSld>
  <p:clrMapOvr>
    <a:masterClrMapping/>
  </p:clrMapOvr>
  <p:transition spd="med"/>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67544" y="1596880"/>
            <a:ext cx="8229600" cy="4761078"/>
          </a:xfrm>
        </p:spPr>
        <p:txBody>
          <a:bodyPr>
            <a:normAutofit/>
          </a:bodyPr>
          <a:lstStyle/>
          <a:p>
            <a:pPr algn="just"/>
            <a:r>
              <a:rPr lang="en-IN" sz="2800" b="1" dirty="0" smtClean="0">
                <a:effectLst>
                  <a:outerShdw blurRad="38100" dist="38100" dir="2700000" algn="tl">
                    <a:srgbClr val="000000">
                      <a:alpha val="43137"/>
                    </a:srgbClr>
                  </a:outerShdw>
                </a:effectLst>
              </a:rPr>
              <a:t>MAC-address is actually an number assigned to the network card of your computer .</a:t>
            </a:r>
          </a:p>
          <a:p>
            <a:pPr algn="just"/>
            <a:r>
              <a:rPr lang="en-IN" sz="2800" b="1" dirty="0" smtClean="0">
                <a:effectLst>
                  <a:outerShdw blurRad="38100" dist="38100" dir="2700000" algn="tl">
                    <a:srgbClr val="000000">
                      <a:alpha val="43137"/>
                    </a:srgbClr>
                  </a:outerShdw>
                </a:effectLst>
              </a:rPr>
              <a:t>The first three bytes are “</a:t>
            </a:r>
            <a:r>
              <a:rPr lang="en-IN" sz="2800" b="1" i="1" dirty="0" smtClean="0">
                <a:effectLst>
                  <a:outerShdw blurRad="38100" dist="38100" dir="2700000" algn="tl">
                    <a:srgbClr val="000000">
                      <a:alpha val="43137"/>
                    </a:srgbClr>
                  </a:outerShdw>
                </a:effectLst>
              </a:rPr>
              <a:t>manufacturer—ID”</a:t>
            </a:r>
            <a:r>
              <a:rPr lang="en-IN" sz="2800" b="1" dirty="0" smtClean="0">
                <a:effectLst>
                  <a:outerShdw blurRad="38100" dist="38100" dir="2700000" algn="tl">
                    <a:srgbClr val="000000">
                      <a:alpha val="43137"/>
                    </a:srgbClr>
                  </a:outerShdw>
                </a:effectLst>
              </a:rPr>
              <a:t> and the last three byte are  the </a:t>
            </a:r>
            <a:r>
              <a:rPr lang="en-IN" sz="2800" b="1" i="1" dirty="0" smtClean="0">
                <a:effectLst>
                  <a:outerShdw blurRad="38100" dist="38100" dir="2700000" algn="tl">
                    <a:srgbClr val="000000">
                      <a:alpha val="43137"/>
                    </a:srgbClr>
                  </a:outerShdw>
                </a:effectLst>
              </a:rPr>
              <a:t>card—no .</a:t>
            </a:r>
          </a:p>
          <a:p>
            <a:pPr marL="0" indent="0" algn="just">
              <a:buNone/>
            </a:pPr>
            <a:r>
              <a:rPr lang="en-IN" sz="2800" b="1" dirty="0" err="1" smtClean="0">
                <a:effectLst>
                  <a:outerShdw blurRad="38100" dist="38100" dir="2700000" algn="tl">
                    <a:srgbClr val="000000">
                      <a:alpha val="43137"/>
                    </a:srgbClr>
                  </a:outerShdw>
                </a:effectLst>
              </a:rPr>
              <a:t>Eg</a:t>
            </a:r>
            <a:r>
              <a:rPr lang="en-IN" sz="2800" b="1" dirty="0" smtClean="0">
                <a:effectLst>
                  <a:outerShdw blurRad="38100" dist="38100" dir="2700000" algn="tl">
                    <a:srgbClr val="000000">
                      <a:alpha val="43137"/>
                    </a:srgbClr>
                  </a:outerShdw>
                </a:effectLst>
              </a:rPr>
              <a:t>;                 </a:t>
            </a:r>
            <a:r>
              <a:rPr lang="en-IN" sz="2800" b="1" i="1" dirty="0" smtClean="0">
                <a:effectLst>
                  <a:outerShdw blurRad="38100" dist="38100" dir="2700000" algn="tl">
                    <a:srgbClr val="000000">
                      <a:alpha val="43137"/>
                    </a:srgbClr>
                  </a:outerShdw>
                </a:effectLst>
              </a:rPr>
              <a:t> </a:t>
            </a:r>
            <a:r>
              <a:rPr lang="en-IN" sz="2800" b="1" dirty="0" smtClean="0">
                <a:effectLst>
                  <a:outerShdw blurRad="38100" dist="38100" dir="2700000" algn="tl">
                    <a:srgbClr val="000000">
                      <a:alpha val="43137"/>
                    </a:srgbClr>
                  </a:outerShdw>
                </a:effectLst>
              </a:rPr>
              <a:t>Manufacturer--ID</a:t>
            </a:r>
          </a:p>
          <a:p>
            <a:pPr marL="0" indent="0" algn="just">
              <a:buNone/>
            </a:pPr>
            <a:endParaRPr lang="en-IN" sz="2800" b="1" dirty="0">
              <a:effectLst>
                <a:outerShdw blurRad="38100" dist="38100" dir="2700000" algn="tl">
                  <a:srgbClr val="000000">
                    <a:alpha val="43137"/>
                  </a:srgbClr>
                </a:outerShdw>
              </a:effectLst>
            </a:endParaRPr>
          </a:p>
          <a:p>
            <a:pPr marL="0" indent="0" algn="just">
              <a:buNone/>
            </a:pPr>
            <a:r>
              <a:rPr lang="en-IN" sz="2800" b="1" dirty="0" smtClean="0">
                <a:effectLst>
                  <a:outerShdw blurRad="38100" dist="38100" dir="2700000" algn="tl">
                    <a:srgbClr val="000000">
                      <a:alpha val="43137"/>
                    </a:srgbClr>
                  </a:outerShdw>
                </a:effectLst>
              </a:rPr>
              <a:t>                       10 : B5 : 03 : 63 : 2E : FC</a:t>
            </a:r>
          </a:p>
          <a:p>
            <a:pPr marL="0" indent="0" algn="just">
              <a:buNone/>
            </a:pPr>
            <a:r>
              <a:rPr lang="en-IN" sz="2800" b="1" dirty="0" smtClean="0">
                <a:effectLst>
                  <a:outerShdw blurRad="38100" dist="38100" dir="2700000" algn="tl">
                    <a:srgbClr val="000000">
                      <a:alpha val="43137"/>
                    </a:srgbClr>
                  </a:outerShdw>
                </a:effectLst>
              </a:rPr>
              <a:t>                                                                        </a:t>
            </a:r>
          </a:p>
          <a:p>
            <a:pPr marL="0" indent="0" algn="just">
              <a:buNone/>
            </a:pPr>
            <a:r>
              <a:rPr lang="en-IN" sz="2800" b="1" dirty="0">
                <a:effectLst>
                  <a:outerShdw blurRad="38100" dist="38100" dir="2700000" algn="tl">
                    <a:srgbClr val="000000">
                      <a:alpha val="43137"/>
                    </a:srgbClr>
                  </a:outerShdw>
                </a:effectLst>
              </a:rPr>
              <a:t> </a:t>
            </a:r>
            <a:r>
              <a:rPr lang="en-IN" sz="2800" b="1" dirty="0" smtClean="0">
                <a:effectLst>
                  <a:outerShdw blurRad="38100" dist="38100" dir="2700000" algn="tl">
                    <a:srgbClr val="000000">
                      <a:alpha val="43137"/>
                    </a:srgbClr>
                  </a:outerShdw>
                </a:effectLst>
              </a:rPr>
              <a:t>                                                 </a:t>
            </a:r>
            <a:r>
              <a:rPr lang="en-IN" sz="2800" b="1" dirty="0">
                <a:effectLst>
                  <a:outerShdw blurRad="38100" dist="38100" dir="2700000" algn="tl">
                    <a:srgbClr val="000000">
                      <a:alpha val="43137"/>
                    </a:srgbClr>
                  </a:outerShdw>
                </a:effectLst>
              </a:rPr>
              <a:t>C</a:t>
            </a:r>
            <a:r>
              <a:rPr lang="en-IN" sz="2800" b="1" dirty="0" smtClean="0">
                <a:effectLst>
                  <a:outerShdw blurRad="38100" dist="38100" dir="2700000" algn="tl">
                    <a:srgbClr val="000000">
                      <a:alpha val="43137"/>
                    </a:srgbClr>
                  </a:outerShdw>
                </a:effectLst>
              </a:rPr>
              <a:t>ard-no                                        </a:t>
            </a:r>
            <a:endParaRPr lang="en-IN" sz="2800" b="1" dirty="0">
              <a:effectLst>
                <a:outerShdw blurRad="38100" dist="38100" dir="2700000" algn="tl">
                  <a:srgbClr val="000000">
                    <a:alpha val="43137"/>
                  </a:srgbClr>
                </a:outerShdw>
              </a:effectLst>
            </a:endParaRPr>
          </a:p>
        </p:txBody>
      </p:sp>
      <p:sp>
        <p:nvSpPr>
          <p:cNvPr id="6" name="Double Brace 5"/>
          <p:cNvSpPr/>
          <p:nvPr/>
        </p:nvSpPr>
        <p:spPr>
          <a:xfrm rot="5400000">
            <a:off x="2314293" y="3829319"/>
            <a:ext cx="1872208" cy="1928826"/>
          </a:xfrm>
          <a:prstGeom prst="bracePair">
            <a:avLst/>
          </a:prstGeom>
        </p:spPr>
        <p:style>
          <a:lnRef idx="3">
            <a:schemeClr val="dk1"/>
          </a:lnRef>
          <a:fillRef idx="0">
            <a:schemeClr val="dk1"/>
          </a:fillRef>
          <a:effectRef idx="2">
            <a:schemeClr val="dk1"/>
          </a:effectRef>
          <a:fontRef idx="minor">
            <a:schemeClr val="tx1"/>
          </a:fontRef>
        </p:style>
        <p:txBody>
          <a:bodyPr rtlCol="0" anchor="ctr"/>
          <a:lstStyle/>
          <a:p>
            <a:pPr algn="ctr"/>
            <a:endParaRPr lang="en-IN" sz="3200"/>
          </a:p>
        </p:txBody>
      </p:sp>
      <p:sp>
        <p:nvSpPr>
          <p:cNvPr id="7" name="Double Brace 6"/>
          <p:cNvSpPr/>
          <p:nvPr/>
        </p:nvSpPr>
        <p:spPr>
          <a:xfrm rot="5400000">
            <a:off x="4297126" y="3846751"/>
            <a:ext cx="1764195" cy="1785950"/>
          </a:xfrm>
          <a:prstGeom prst="bracePair">
            <a:avLst/>
          </a:prstGeom>
        </p:spPr>
        <p:style>
          <a:lnRef idx="3">
            <a:schemeClr val="dk1"/>
          </a:lnRef>
          <a:fillRef idx="0">
            <a:schemeClr val="dk1"/>
          </a:fillRef>
          <a:effectRef idx="2">
            <a:schemeClr val="dk1"/>
          </a:effectRef>
          <a:fontRef idx="minor">
            <a:schemeClr val="tx1"/>
          </a:fontRef>
        </p:style>
        <p:txBody>
          <a:bodyPr rtlCol="0" anchor="ctr"/>
          <a:lstStyle/>
          <a:p>
            <a:pPr algn="ctr"/>
            <a:endParaRPr lang="en-IN" sz="3200"/>
          </a:p>
        </p:txBody>
      </p:sp>
      <p:sp>
        <p:nvSpPr>
          <p:cNvPr id="5" name="Rectangle 4"/>
          <p:cNvSpPr/>
          <p:nvPr/>
        </p:nvSpPr>
        <p:spPr>
          <a:xfrm>
            <a:off x="1000100" y="428604"/>
            <a:ext cx="6929486" cy="785794"/>
          </a:xfrm>
          <a:prstGeom prst="rect">
            <a:avLst/>
          </a:prstGeom>
        </p:spPr>
        <p:style>
          <a:lnRef idx="3">
            <a:schemeClr val="lt1"/>
          </a:lnRef>
          <a:fillRef idx="1">
            <a:schemeClr val="accent5"/>
          </a:fillRef>
          <a:effectRef idx="1">
            <a:schemeClr val="accent5"/>
          </a:effectRef>
          <a:fontRef idx="minor">
            <a:schemeClr val="lt1"/>
          </a:fontRef>
        </p:style>
        <p:txBody>
          <a:bodyPr rtlCol="0" anchor="ctr"/>
          <a:lstStyle/>
          <a:p>
            <a:pPr algn="ctr"/>
            <a:r>
              <a:rPr lang="en-IN" sz="3200" b="1" dirty="0" smtClean="0">
                <a:effectLst>
                  <a:outerShdw blurRad="38100" dist="38100" dir="2700000" algn="tl">
                    <a:srgbClr val="000000">
                      <a:alpha val="43137"/>
                    </a:srgbClr>
                  </a:outerShdw>
                </a:effectLst>
              </a:rPr>
              <a:t>MAC ADDRESS</a:t>
            </a:r>
            <a:endParaRPr lang="en-IN" sz="1400" b="1" dirty="0">
              <a:effectLst>
                <a:outerShdw blurRad="38100" dist="38100" dir="2700000" algn="tl">
                  <a:srgbClr val="000000">
                    <a:alpha val="43137"/>
                  </a:srgbClr>
                </a:outerShdw>
              </a:effectLst>
            </a:endParaRPr>
          </a:p>
        </p:txBody>
      </p:sp>
    </p:spTree>
    <p:extLst>
      <p:ext uri="{BB962C8B-B14F-4D97-AF65-F5344CB8AC3E}">
        <p14:creationId xmlns="" xmlns:p14="http://schemas.microsoft.com/office/powerpoint/2010/main" val="2979055626"/>
      </p:ext>
    </p:extLst>
  </p:cSld>
  <p:clrMapOvr>
    <a:masterClrMapping/>
  </p:clrMapOvr>
  <p:transition spd="med"/>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928662" y="642918"/>
            <a:ext cx="7358114" cy="785794"/>
          </a:xfrm>
          <a:prstGeom prst="rect">
            <a:avLst/>
          </a:prstGeom>
        </p:spPr>
        <p:style>
          <a:lnRef idx="3">
            <a:schemeClr val="lt1"/>
          </a:lnRef>
          <a:fillRef idx="1">
            <a:schemeClr val="accent4"/>
          </a:fillRef>
          <a:effectRef idx="1">
            <a:schemeClr val="accent4"/>
          </a:effectRef>
          <a:fontRef idx="minor">
            <a:schemeClr val="lt1"/>
          </a:fontRef>
        </p:style>
        <p:txBody>
          <a:bodyPr rtlCol="0" anchor="ctr"/>
          <a:lstStyle/>
          <a:p>
            <a:pPr algn="ctr"/>
            <a:r>
              <a:rPr lang="en-IN" sz="3200" b="1" dirty="0" smtClean="0">
                <a:effectLst>
                  <a:outerShdw blurRad="38100" dist="38100" dir="2700000" algn="tl">
                    <a:srgbClr val="000000">
                      <a:alpha val="43137"/>
                    </a:srgbClr>
                  </a:outerShdw>
                </a:effectLst>
              </a:rPr>
              <a:t>WI-FI CARD</a:t>
            </a:r>
            <a:endParaRPr lang="en-IN" sz="1200" b="1" dirty="0">
              <a:effectLst>
                <a:outerShdw blurRad="38100" dist="38100" dir="2700000" algn="tl">
                  <a:srgbClr val="000000">
                    <a:alpha val="43137"/>
                  </a:srgbClr>
                </a:outerShdw>
              </a:effectLst>
            </a:endParaRPr>
          </a:p>
        </p:txBody>
      </p:sp>
      <p:pic>
        <p:nvPicPr>
          <p:cNvPr id="3074" name="Picture 2" descr="C:\Users\AdmOfficer\Desktop\wireless card.jpg"/>
          <p:cNvPicPr>
            <a:picLocks noChangeAspect="1" noChangeArrowheads="1"/>
          </p:cNvPicPr>
          <p:nvPr/>
        </p:nvPicPr>
        <p:blipFill>
          <a:blip r:embed="rId2"/>
          <a:srcRect l="14485" r="19527" b="13090"/>
          <a:stretch>
            <a:fillRect/>
          </a:stretch>
        </p:blipFill>
        <p:spPr bwMode="auto">
          <a:xfrm>
            <a:off x="357158" y="2143116"/>
            <a:ext cx="2928958" cy="3857652"/>
          </a:xfrm>
          <a:prstGeom prst="rect">
            <a:avLst/>
          </a:prstGeom>
          <a:ln>
            <a:noFill/>
          </a:ln>
          <a:effectLst>
            <a:outerShdw blurRad="292100" dist="139700" dir="2700000" algn="tl" rotWithShape="0">
              <a:srgbClr val="333333">
                <a:alpha val="65000"/>
              </a:srgbClr>
            </a:outerShdw>
          </a:effectLst>
        </p:spPr>
      </p:pic>
      <p:pic>
        <p:nvPicPr>
          <p:cNvPr id="3075" name="Picture 3" descr="C:\Users\AdmOfficer\Desktop\wireless card1.jpg"/>
          <p:cNvPicPr>
            <a:picLocks noChangeAspect="1" noChangeArrowheads="1"/>
          </p:cNvPicPr>
          <p:nvPr/>
        </p:nvPicPr>
        <p:blipFill>
          <a:blip r:embed="rId3"/>
          <a:srcRect t="16500" b="11499"/>
          <a:stretch>
            <a:fillRect/>
          </a:stretch>
        </p:blipFill>
        <p:spPr bwMode="auto">
          <a:xfrm>
            <a:off x="3786182" y="2285992"/>
            <a:ext cx="4762500" cy="3429024"/>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 xmlns:p14="http://schemas.microsoft.com/office/powerpoint/2010/main" val="2679879666"/>
      </p:ext>
    </p:extLst>
  </p:cSld>
  <p:clrMapOvr>
    <a:masterClrMapping/>
  </p:clrMapOvr>
  <p:transition spd="med"/>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0"/>
            <a:ext cx="8229600" cy="4900634"/>
          </a:xfrm>
        </p:spPr>
        <p:txBody>
          <a:bodyPr>
            <a:noAutofit/>
          </a:bodyPr>
          <a:lstStyle/>
          <a:p>
            <a:pPr algn="just">
              <a:buFont typeface="Wingdings" pitchFamily="2" charset="2"/>
              <a:buChar char="ü"/>
            </a:pPr>
            <a:r>
              <a:rPr lang="en-IN" sz="2800" b="1" dirty="0" smtClean="0">
                <a:effectLst>
                  <a:outerShdw blurRad="38100" dist="38100" dir="2700000" algn="tl">
                    <a:srgbClr val="000000">
                      <a:alpha val="43137"/>
                    </a:srgbClr>
                  </a:outerShdw>
                </a:effectLst>
              </a:rPr>
              <a:t>It’s either an internal (or) external </a:t>
            </a:r>
            <a:r>
              <a:rPr lang="en-IN" sz="2800" b="1" i="1" dirty="0" smtClean="0">
                <a:effectLst>
                  <a:outerShdw blurRad="38100" dist="38100" dir="2700000" algn="tl">
                    <a:srgbClr val="000000">
                      <a:alpha val="43137"/>
                    </a:srgbClr>
                  </a:outerShdw>
                </a:effectLst>
              </a:rPr>
              <a:t>local area network adapter </a:t>
            </a:r>
            <a:r>
              <a:rPr lang="en-IN" sz="2800" b="1" dirty="0" smtClean="0">
                <a:effectLst>
                  <a:outerShdw blurRad="38100" dist="38100" dir="2700000" algn="tl">
                    <a:srgbClr val="000000">
                      <a:alpha val="43137"/>
                    </a:srgbClr>
                  </a:outerShdw>
                </a:effectLst>
              </a:rPr>
              <a:t>with a built-in wireless radio and antenna.</a:t>
            </a:r>
          </a:p>
          <a:p>
            <a:pPr algn="just">
              <a:buFont typeface="Wingdings" pitchFamily="2" charset="2"/>
              <a:buChar char="ü"/>
            </a:pPr>
            <a:r>
              <a:rPr lang="en-IN" sz="2800" b="1" dirty="0" smtClean="0">
                <a:effectLst>
                  <a:outerShdw blurRad="38100" dist="38100" dir="2700000" algn="tl">
                    <a:srgbClr val="000000">
                      <a:alpha val="43137"/>
                    </a:srgbClr>
                  </a:outerShdw>
                </a:effectLst>
              </a:rPr>
              <a:t>Most common WI-FI cards used in desktop computers are PCI express WI-FI cards made to fit the PCI express cards slots on the mother board .</a:t>
            </a:r>
          </a:p>
          <a:p>
            <a:pPr algn="just">
              <a:buFont typeface="Wingdings" pitchFamily="2" charset="2"/>
              <a:buChar char="ü"/>
            </a:pPr>
            <a:r>
              <a:rPr lang="en-IN" sz="2800" b="1" dirty="0" smtClean="0">
                <a:effectLst>
                  <a:outerShdw blurRad="38100" dist="38100" dir="2700000" algn="tl">
                    <a:srgbClr val="000000">
                      <a:alpha val="43137"/>
                    </a:srgbClr>
                  </a:outerShdw>
                </a:effectLst>
              </a:rPr>
              <a:t>The primary benefit of using a WI-FI card in desktop computer is that it allows you to set-up your workstation (or) home office without considering the proximity (or) availability of hard line network access</a:t>
            </a:r>
            <a:endParaRPr lang="en-IN" sz="2800" b="1" dirty="0">
              <a:effectLst>
                <a:outerShdw blurRad="38100" dist="38100" dir="2700000" algn="tl">
                  <a:srgbClr val="000000">
                    <a:alpha val="43137"/>
                  </a:srgbClr>
                </a:outerShdw>
              </a:effectLst>
            </a:endParaRPr>
          </a:p>
        </p:txBody>
      </p:sp>
      <p:sp>
        <p:nvSpPr>
          <p:cNvPr id="4" name="Rectangle 3"/>
          <p:cNvSpPr/>
          <p:nvPr/>
        </p:nvSpPr>
        <p:spPr>
          <a:xfrm>
            <a:off x="857224" y="428604"/>
            <a:ext cx="7358114" cy="785794"/>
          </a:xfrm>
          <a:prstGeom prst="rect">
            <a:avLst/>
          </a:prstGeom>
        </p:spPr>
        <p:style>
          <a:lnRef idx="3">
            <a:schemeClr val="lt1"/>
          </a:lnRef>
          <a:fillRef idx="1">
            <a:schemeClr val="accent4"/>
          </a:fillRef>
          <a:effectRef idx="1">
            <a:schemeClr val="accent4"/>
          </a:effectRef>
          <a:fontRef idx="minor">
            <a:schemeClr val="lt1"/>
          </a:fontRef>
        </p:style>
        <p:txBody>
          <a:bodyPr rtlCol="0" anchor="ctr"/>
          <a:lstStyle/>
          <a:p>
            <a:pPr algn="ctr"/>
            <a:r>
              <a:rPr lang="en-IN" sz="3200" b="1" dirty="0" smtClean="0">
                <a:effectLst>
                  <a:outerShdw blurRad="38100" dist="38100" dir="2700000" algn="tl">
                    <a:srgbClr val="000000">
                      <a:alpha val="43137"/>
                    </a:srgbClr>
                  </a:outerShdw>
                </a:effectLst>
              </a:rPr>
              <a:t>WI-FI CARD</a:t>
            </a:r>
            <a:endParaRPr lang="en-IN" sz="1200" b="1" dirty="0">
              <a:effectLst>
                <a:outerShdw blurRad="38100" dist="38100" dir="2700000" algn="tl">
                  <a:srgbClr val="000000">
                    <a:alpha val="43137"/>
                  </a:srgbClr>
                </a:outerShdw>
              </a:effectLst>
            </a:endParaRPr>
          </a:p>
        </p:txBody>
      </p:sp>
    </p:spTree>
    <p:extLst>
      <p:ext uri="{BB962C8B-B14F-4D97-AF65-F5344CB8AC3E}">
        <p14:creationId xmlns="" xmlns:p14="http://schemas.microsoft.com/office/powerpoint/2010/main" val="2679879666"/>
      </p:ext>
    </p:extLst>
  </p:cSld>
  <p:clrMapOvr>
    <a:masterClrMapping/>
  </p:clrMapOvr>
  <p:transition spd="med"/>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857224" y="1071546"/>
            <a:ext cx="7643866" cy="714356"/>
          </a:xfrm>
          <a:prstGeom prst="rect">
            <a:avLst/>
          </a:prstGeom>
        </p:spPr>
        <p:style>
          <a:lnRef idx="3">
            <a:schemeClr val="lt1"/>
          </a:lnRef>
          <a:fillRef idx="1">
            <a:schemeClr val="accent5"/>
          </a:fillRef>
          <a:effectRef idx="1">
            <a:schemeClr val="accent5"/>
          </a:effectRef>
          <a:fontRef idx="minor">
            <a:schemeClr val="lt1"/>
          </a:fontRef>
        </p:style>
        <p:txBody>
          <a:bodyPr rtlCol="0" anchor="ctr"/>
          <a:lstStyle/>
          <a:p>
            <a:pPr algn="ctr"/>
            <a:r>
              <a:rPr lang="en-IN" sz="3200" b="1" dirty="0" smtClean="0">
                <a:effectLst>
                  <a:outerShdw blurRad="38100" dist="38100" dir="2700000" algn="tl">
                    <a:srgbClr val="000000">
                      <a:alpha val="43137"/>
                    </a:srgbClr>
                  </a:outerShdw>
                </a:effectLst>
              </a:rPr>
              <a:t>SWITCH</a:t>
            </a:r>
            <a:endParaRPr lang="en-IN" sz="1400" b="1" dirty="0">
              <a:effectLst>
                <a:outerShdw blurRad="38100" dist="38100" dir="2700000" algn="tl">
                  <a:srgbClr val="000000">
                    <a:alpha val="43137"/>
                  </a:srgbClr>
                </a:outerShdw>
              </a:effectLst>
            </a:endParaRPr>
          </a:p>
        </p:txBody>
      </p:sp>
      <p:pic>
        <p:nvPicPr>
          <p:cNvPr id="2050" name="Picture 2" descr="C:\Users\AdmOfficer\Desktop\81GvIOGda0L._SL1500_.jpg"/>
          <p:cNvPicPr>
            <a:picLocks noChangeAspect="1" noChangeArrowheads="1"/>
          </p:cNvPicPr>
          <p:nvPr/>
        </p:nvPicPr>
        <p:blipFill>
          <a:blip r:embed="rId2"/>
          <a:srcRect t="30000" b="26000"/>
          <a:stretch>
            <a:fillRect/>
          </a:stretch>
        </p:blipFill>
        <p:spPr bwMode="auto">
          <a:xfrm>
            <a:off x="571472" y="2428868"/>
            <a:ext cx="8117928" cy="357190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 xmlns:p14="http://schemas.microsoft.com/office/powerpoint/2010/main" val="2772092661"/>
      </p:ext>
    </p:extLst>
  </p:cSld>
  <p:clrMapOvr>
    <a:masterClrMapping/>
  </p:clrMapOvr>
  <p:transition spd="med"/>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412777"/>
            <a:ext cx="8507288" cy="4608512"/>
          </a:xfrm>
        </p:spPr>
        <p:txBody>
          <a:bodyPr>
            <a:noAutofit/>
          </a:bodyPr>
          <a:lstStyle/>
          <a:p>
            <a:pPr algn="just">
              <a:buFont typeface="Wingdings" pitchFamily="2" charset="2"/>
              <a:buChar char="ü"/>
            </a:pPr>
            <a:r>
              <a:rPr lang="en-IN" b="1" dirty="0" smtClean="0">
                <a:effectLst>
                  <a:outerShdw blurRad="38100" dist="38100" dir="2700000" algn="tl">
                    <a:srgbClr val="000000">
                      <a:alpha val="43137"/>
                    </a:srgbClr>
                  </a:outerShdw>
                </a:effectLst>
              </a:rPr>
              <a:t>A switch is a device that is used to segment networks into different </a:t>
            </a:r>
            <a:r>
              <a:rPr lang="en-IN" b="1" dirty="0" err="1" smtClean="0">
                <a:effectLst>
                  <a:outerShdw blurRad="38100" dist="38100" dir="2700000" algn="tl">
                    <a:srgbClr val="000000">
                      <a:alpha val="43137"/>
                    </a:srgbClr>
                  </a:outerShdw>
                </a:effectLst>
              </a:rPr>
              <a:t>subnetworks</a:t>
            </a:r>
            <a:r>
              <a:rPr lang="en-IN" b="1" i="1" dirty="0" smtClean="0">
                <a:effectLst>
                  <a:outerShdw blurRad="38100" dist="38100" dir="2700000" algn="tl">
                    <a:srgbClr val="000000">
                      <a:alpha val="43137"/>
                    </a:srgbClr>
                  </a:outerShdw>
                </a:effectLst>
              </a:rPr>
              <a:t> </a:t>
            </a:r>
            <a:r>
              <a:rPr lang="en-IN" b="1" dirty="0" smtClean="0">
                <a:effectLst>
                  <a:outerShdw blurRad="38100" dist="38100" dir="2700000" algn="tl">
                    <a:srgbClr val="000000">
                      <a:alpha val="43137"/>
                    </a:srgbClr>
                  </a:outerShdw>
                </a:effectLst>
              </a:rPr>
              <a:t>called </a:t>
            </a:r>
            <a:r>
              <a:rPr lang="en-IN" b="1" i="1" dirty="0" smtClean="0">
                <a:effectLst>
                  <a:outerShdw blurRad="38100" dist="38100" dir="2700000" algn="tl">
                    <a:srgbClr val="000000">
                      <a:alpha val="43137"/>
                    </a:srgbClr>
                  </a:outerShdw>
                </a:effectLst>
              </a:rPr>
              <a:t>subnet </a:t>
            </a:r>
            <a:r>
              <a:rPr lang="en-IN" b="1" dirty="0" smtClean="0">
                <a:effectLst>
                  <a:outerShdw blurRad="38100" dist="38100" dir="2700000" algn="tl">
                    <a:srgbClr val="000000">
                      <a:alpha val="43137"/>
                    </a:srgbClr>
                  </a:outerShdw>
                </a:effectLst>
              </a:rPr>
              <a:t>or LAN Segment.</a:t>
            </a:r>
          </a:p>
          <a:p>
            <a:pPr algn="just">
              <a:buFont typeface="Wingdings" pitchFamily="2" charset="2"/>
              <a:buChar char="ü"/>
            </a:pPr>
            <a:r>
              <a:rPr lang="en-IN" b="1" dirty="0" smtClean="0">
                <a:effectLst>
                  <a:outerShdw blurRad="38100" dist="38100" dir="2700000" algn="tl">
                    <a:srgbClr val="000000">
                      <a:alpha val="43137"/>
                    </a:srgbClr>
                  </a:outerShdw>
                </a:effectLst>
              </a:rPr>
              <a:t>Segmenting the network into smaller subnet, prevents traffic overload in a network.</a:t>
            </a:r>
          </a:p>
          <a:p>
            <a:pPr algn="just">
              <a:buFont typeface="Wingdings" pitchFamily="2" charset="2"/>
              <a:buChar char="ü"/>
            </a:pPr>
            <a:r>
              <a:rPr lang="en-IN" b="1" dirty="0" smtClean="0">
                <a:effectLst>
                  <a:outerShdw blurRad="38100" dist="38100" dir="2700000" algn="tl">
                    <a:srgbClr val="000000">
                      <a:alpha val="43137"/>
                    </a:srgbClr>
                  </a:outerShdw>
                </a:effectLst>
              </a:rPr>
              <a:t>A switch is responsible for filtering (or) transforming data in a specific way and forwarding packets between LAN segment.</a:t>
            </a:r>
          </a:p>
          <a:p>
            <a:endParaRPr lang="en-IN" b="1" dirty="0" smtClean="0">
              <a:effectLst>
                <a:outerShdw blurRad="38100" dist="38100" dir="2700000" algn="tl">
                  <a:srgbClr val="000000">
                    <a:alpha val="43137"/>
                  </a:srgbClr>
                </a:outerShdw>
              </a:effectLst>
            </a:endParaRPr>
          </a:p>
          <a:p>
            <a:endParaRPr lang="en-IN" b="1" dirty="0">
              <a:effectLst>
                <a:outerShdw blurRad="38100" dist="38100" dir="2700000" algn="tl">
                  <a:srgbClr val="000000">
                    <a:alpha val="43137"/>
                  </a:srgbClr>
                </a:outerShdw>
              </a:effectLst>
            </a:endParaRPr>
          </a:p>
        </p:txBody>
      </p:sp>
      <p:sp>
        <p:nvSpPr>
          <p:cNvPr id="4" name="Rectangle 3"/>
          <p:cNvSpPr/>
          <p:nvPr/>
        </p:nvSpPr>
        <p:spPr>
          <a:xfrm>
            <a:off x="571472" y="428604"/>
            <a:ext cx="7643866" cy="714356"/>
          </a:xfrm>
          <a:prstGeom prst="rect">
            <a:avLst/>
          </a:prstGeom>
        </p:spPr>
        <p:style>
          <a:lnRef idx="3">
            <a:schemeClr val="lt1"/>
          </a:lnRef>
          <a:fillRef idx="1">
            <a:schemeClr val="accent5"/>
          </a:fillRef>
          <a:effectRef idx="1">
            <a:schemeClr val="accent5"/>
          </a:effectRef>
          <a:fontRef idx="minor">
            <a:schemeClr val="lt1"/>
          </a:fontRef>
        </p:style>
        <p:txBody>
          <a:bodyPr rtlCol="0" anchor="ctr"/>
          <a:lstStyle/>
          <a:p>
            <a:pPr algn="ctr"/>
            <a:r>
              <a:rPr lang="en-IN" sz="3200" b="1" dirty="0" smtClean="0">
                <a:effectLst>
                  <a:outerShdw blurRad="38100" dist="38100" dir="2700000" algn="tl">
                    <a:srgbClr val="000000">
                      <a:alpha val="43137"/>
                    </a:srgbClr>
                  </a:outerShdw>
                </a:effectLst>
              </a:rPr>
              <a:t>SWITCH</a:t>
            </a:r>
            <a:endParaRPr lang="en-IN" sz="1400" b="1" dirty="0">
              <a:effectLst>
                <a:outerShdw blurRad="38100" dist="38100" dir="2700000" algn="tl">
                  <a:srgbClr val="000000">
                    <a:alpha val="43137"/>
                  </a:srgbClr>
                </a:outerShdw>
              </a:effectLst>
            </a:endParaRPr>
          </a:p>
        </p:txBody>
      </p:sp>
      <p:sp>
        <p:nvSpPr>
          <p:cNvPr id="2" name="TextBox 1"/>
          <p:cNvSpPr txBox="1"/>
          <p:nvPr/>
        </p:nvSpPr>
        <p:spPr>
          <a:xfrm>
            <a:off x="7000892" y="5929330"/>
            <a:ext cx="1325043" cy="523220"/>
          </a:xfrm>
          <a:prstGeom prst="rect">
            <a:avLst/>
          </a:prstGeom>
          <a:noFill/>
        </p:spPr>
        <p:txBody>
          <a:bodyPr wrap="none" rtlCol="0">
            <a:spAutoFit/>
          </a:bodyPr>
          <a:lstStyle/>
          <a:p>
            <a:r>
              <a:rPr lang="en-IN" sz="2800" b="1" dirty="0" err="1" smtClean="0">
                <a:effectLst>
                  <a:outerShdw blurRad="38100" dist="38100" dir="2700000" algn="tl">
                    <a:srgbClr val="000000">
                      <a:alpha val="43137"/>
                    </a:srgbClr>
                  </a:outerShdw>
                </a:effectLst>
              </a:rPr>
              <a:t>Contd</a:t>
            </a:r>
            <a:r>
              <a:rPr lang="en-IN" sz="2800" b="1" dirty="0" smtClean="0">
                <a:effectLst>
                  <a:outerShdw blurRad="38100" dist="38100" dir="2700000" algn="tl">
                    <a:srgbClr val="000000">
                      <a:alpha val="43137"/>
                    </a:srgbClr>
                  </a:outerShdw>
                </a:effectLst>
              </a:rPr>
              <a:t>…</a:t>
            </a:r>
            <a:endParaRPr lang="en-IN" sz="2000" b="1" dirty="0">
              <a:effectLst>
                <a:outerShdw blurRad="38100" dist="38100" dir="2700000" algn="tl">
                  <a:srgbClr val="000000">
                    <a:alpha val="43137"/>
                  </a:srgbClr>
                </a:outerShdw>
              </a:effectLst>
            </a:endParaRPr>
          </a:p>
        </p:txBody>
      </p:sp>
    </p:spTree>
    <p:extLst>
      <p:ext uri="{BB962C8B-B14F-4D97-AF65-F5344CB8AC3E}">
        <p14:creationId xmlns="" xmlns:p14="http://schemas.microsoft.com/office/powerpoint/2010/main" val="2772092661"/>
      </p:ext>
    </p:extLst>
  </p:cSld>
  <p:clrMapOvr>
    <a:masterClrMapping/>
  </p:clrMapOvr>
  <p:transition spd="med"/>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71472" y="2143116"/>
            <a:ext cx="8229600" cy="2428892"/>
          </a:xfrm>
        </p:spPr>
        <p:txBody>
          <a:bodyPr/>
          <a:lstStyle/>
          <a:p>
            <a:pPr algn="just"/>
            <a:r>
              <a:rPr lang="en-IN" b="1" dirty="0">
                <a:effectLst>
                  <a:outerShdw blurRad="38100" dist="38100" dir="2700000" algn="tl">
                    <a:srgbClr val="000000">
                      <a:alpha val="43137"/>
                    </a:srgbClr>
                  </a:outerShdw>
                </a:effectLst>
              </a:rPr>
              <a:t>A switch can support any packet of protocol.</a:t>
            </a:r>
          </a:p>
          <a:p>
            <a:pPr algn="just"/>
            <a:r>
              <a:rPr lang="en-IN" b="1" dirty="0">
                <a:effectLst>
                  <a:outerShdw blurRad="38100" dist="38100" dir="2700000" algn="tl">
                    <a:srgbClr val="000000">
                      <a:alpha val="43137"/>
                    </a:srgbClr>
                  </a:outerShdw>
                </a:effectLst>
              </a:rPr>
              <a:t>LAN’s that are segmented through switches are called as switched </a:t>
            </a:r>
            <a:r>
              <a:rPr lang="en-IN" b="1" dirty="0" smtClean="0">
                <a:effectLst>
                  <a:outerShdw blurRad="38100" dist="38100" dir="2700000" algn="tl">
                    <a:srgbClr val="000000">
                      <a:alpha val="43137"/>
                    </a:srgbClr>
                  </a:outerShdw>
                </a:effectLst>
              </a:rPr>
              <a:t>LANs.</a:t>
            </a:r>
            <a:endParaRPr lang="en-IN" b="1" dirty="0">
              <a:effectLst>
                <a:outerShdw blurRad="38100" dist="38100" dir="2700000" algn="tl">
                  <a:srgbClr val="000000">
                    <a:alpha val="43137"/>
                  </a:srgbClr>
                </a:outerShdw>
              </a:effectLst>
            </a:endParaRPr>
          </a:p>
        </p:txBody>
      </p:sp>
      <p:sp>
        <p:nvSpPr>
          <p:cNvPr id="4" name="Rectangle 3"/>
          <p:cNvSpPr/>
          <p:nvPr/>
        </p:nvSpPr>
        <p:spPr>
          <a:xfrm>
            <a:off x="642910" y="428604"/>
            <a:ext cx="7643866" cy="714356"/>
          </a:xfrm>
          <a:prstGeom prst="rect">
            <a:avLst/>
          </a:prstGeom>
        </p:spPr>
        <p:style>
          <a:lnRef idx="3">
            <a:schemeClr val="lt1"/>
          </a:lnRef>
          <a:fillRef idx="1">
            <a:schemeClr val="accent5"/>
          </a:fillRef>
          <a:effectRef idx="1">
            <a:schemeClr val="accent5"/>
          </a:effectRef>
          <a:fontRef idx="minor">
            <a:schemeClr val="lt1"/>
          </a:fontRef>
        </p:style>
        <p:txBody>
          <a:bodyPr rtlCol="0" anchor="ctr"/>
          <a:lstStyle/>
          <a:p>
            <a:pPr algn="ctr"/>
            <a:r>
              <a:rPr lang="en-IN" sz="3200" b="1" dirty="0" smtClean="0">
                <a:effectLst>
                  <a:outerShdw blurRad="38100" dist="38100" dir="2700000" algn="tl">
                    <a:srgbClr val="000000">
                      <a:alpha val="43137"/>
                    </a:srgbClr>
                  </a:outerShdw>
                </a:effectLst>
              </a:rPr>
              <a:t>SWITCH</a:t>
            </a:r>
            <a:endParaRPr lang="en-IN" sz="1400" b="1" dirty="0">
              <a:effectLst>
                <a:outerShdw blurRad="38100" dist="38100" dir="2700000" algn="tl">
                  <a:srgbClr val="000000">
                    <a:alpha val="43137"/>
                  </a:srgbClr>
                </a:outerShdw>
              </a:effectLst>
            </a:endParaRPr>
          </a:p>
        </p:txBody>
      </p:sp>
    </p:spTree>
    <p:extLst>
      <p:ext uri="{BB962C8B-B14F-4D97-AF65-F5344CB8AC3E}">
        <p14:creationId xmlns="" xmlns:p14="http://schemas.microsoft.com/office/powerpoint/2010/main" val="3762601389"/>
      </p:ext>
    </p:extLst>
  </p:cSld>
  <p:clrMapOvr>
    <a:masterClrMapping/>
  </p:clrMapOvr>
  <p:transition spd="med"/>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142976" y="2714620"/>
            <a:ext cx="6858048" cy="714356"/>
          </a:xfrm>
          <a:prstGeom prst="rect">
            <a:avLst/>
          </a:prstGeom>
        </p:spPr>
        <p:style>
          <a:lnRef idx="3">
            <a:schemeClr val="lt1"/>
          </a:lnRef>
          <a:fillRef idx="1">
            <a:schemeClr val="accent1"/>
          </a:fillRef>
          <a:effectRef idx="1">
            <a:schemeClr val="accent1"/>
          </a:effectRef>
          <a:fontRef idx="minor">
            <a:schemeClr val="lt1"/>
          </a:fontRef>
        </p:style>
        <p:txBody>
          <a:bodyPr rtlCol="0" anchor="ctr"/>
          <a:lstStyle/>
          <a:p>
            <a:pPr algn="ctr"/>
            <a:r>
              <a:rPr lang="en-IN" sz="3200" b="1" dirty="0" smtClean="0">
                <a:effectLst>
                  <a:outerShdw blurRad="38100" dist="38100" dir="2700000" algn="tl">
                    <a:srgbClr val="000000">
                      <a:alpha val="43137"/>
                    </a:srgbClr>
                  </a:outerShdw>
                </a:effectLst>
              </a:rPr>
              <a:t>BRIDGE</a:t>
            </a:r>
            <a:endParaRPr lang="en-IN" sz="1100" b="1" dirty="0">
              <a:effectLst>
                <a:outerShdw blurRad="38100" dist="38100" dir="2700000" algn="tl">
                  <a:srgbClr val="000000">
                    <a:alpha val="43137"/>
                  </a:srgbClr>
                </a:outerShdw>
              </a:effectLst>
            </a:endParaRPr>
          </a:p>
        </p:txBody>
      </p:sp>
    </p:spTree>
    <p:extLst>
      <p:ext uri="{BB962C8B-B14F-4D97-AF65-F5344CB8AC3E}">
        <p14:creationId xmlns="" xmlns:p14="http://schemas.microsoft.com/office/powerpoint/2010/main" val="4068005718"/>
      </p:ext>
    </p:extLst>
  </p:cSld>
  <p:clrMapOvr>
    <a:masterClrMapping/>
  </p:clrMapOvr>
  <p:transition spd="med"/>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28800"/>
            <a:ext cx="8363272" cy="4729158"/>
          </a:xfrm>
        </p:spPr>
        <p:txBody>
          <a:bodyPr>
            <a:normAutofit lnSpcReduction="10000"/>
          </a:bodyPr>
          <a:lstStyle/>
          <a:p>
            <a:pPr algn="just">
              <a:buFont typeface="Wingdings" pitchFamily="2" charset="2"/>
              <a:buChar char="ü"/>
            </a:pPr>
            <a:r>
              <a:rPr lang="en-IN" b="1" dirty="0" smtClean="0">
                <a:effectLst>
                  <a:outerShdw blurRad="38100" dist="38100" dir="2700000" algn="tl">
                    <a:srgbClr val="000000">
                      <a:alpha val="43137"/>
                    </a:srgbClr>
                  </a:outerShdw>
                </a:effectLst>
              </a:rPr>
              <a:t>A bridge is a device that let’s you link networks together.</a:t>
            </a:r>
          </a:p>
          <a:p>
            <a:pPr algn="just">
              <a:buFont typeface="Wingdings" pitchFamily="2" charset="2"/>
              <a:buChar char="ü"/>
            </a:pPr>
            <a:r>
              <a:rPr lang="en-IN" b="1" dirty="0" smtClean="0">
                <a:effectLst>
                  <a:outerShdw blurRad="38100" dist="38100" dir="2700000" algn="tl">
                    <a:srgbClr val="000000">
                      <a:alpha val="43137"/>
                    </a:srgbClr>
                  </a:outerShdw>
                </a:effectLst>
              </a:rPr>
              <a:t>Bridges are smart enough to know which computers are on which side of the bridge, so they only allow those messages that need to get other side to cross the bridge.</a:t>
            </a:r>
          </a:p>
          <a:p>
            <a:pPr algn="just">
              <a:buFont typeface="Wingdings" pitchFamily="2" charset="2"/>
              <a:buChar char="ü"/>
            </a:pPr>
            <a:r>
              <a:rPr lang="en-IN" b="1" dirty="0" smtClean="0">
                <a:effectLst>
                  <a:outerShdw blurRad="38100" dist="38100" dir="2700000" algn="tl">
                    <a:srgbClr val="000000">
                      <a:alpha val="43137"/>
                    </a:srgbClr>
                  </a:outerShdw>
                </a:effectLst>
              </a:rPr>
              <a:t>Bridges can handle networks that follow same protocol.</a:t>
            </a:r>
          </a:p>
          <a:p>
            <a:pPr algn="r">
              <a:buNone/>
            </a:pPr>
            <a:r>
              <a:rPr lang="en-IN" b="1" dirty="0" smtClean="0">
                <a:solidFill>
                  <a:srgbClr val="FF0000"/>
                </a:solidFill>
                <a:effectLst>
                  <a:outerShdw blurRad="38100" dist="38100" dir="2700000" algn="tl">
                    <a:srgbClr val="000000">
                      <a:alpha val="43137"/>
                    </a:srgbClr>
                  </a:outerShdw>
                </a:effectLst>
              </a:rPr>
              <a:t>Contd..</a:t>
            </a:r>
            <a:endParaRPr lang="en-IN" b="1" dirty="0">
              <a:solidFill>
                <a:srgbClr val="FF0000"/>
              </a:solidFill>
              <a:effectLst>
                <a:outerShdw blurRad="38100" dist="38100" dir="2700000" algn="tl">
                  <a:srgbClr val="000000">
                    <a:alpha val="43137"/>
                  </a:srgbClr>
                </a:outerShdw>
              </a:effectLst>
            </a:endParaRPr>
          </a:p>
        </p:txBody>
      </p:sp>
      <p:sp>
        <p:nvSpPr>
          <p:cNvPr id="4" name="Rectangle 3"/>
          <p:cNvSpPr/>
          <p:nvPr/>
        </p:nvSpPr>
        <p:spPr>
          <a:xfrm>
            <a:off x="1071538" y="428604"/>
            <a:ext cx="6858048" cy="714356"/>
          </a:xfrm>
          <a:prstGeom prst="rect">
            <a:avLst/>
          </a:prstGeom>
        </p:spPr>
        <p:style>
          <a:lnRef idx="3">
            <a:schemeClr val="lt1"/>
          </a:lnRef>
          <a:fillRef idx="1">
            <a:schemeClr val="accent1"/>
          </a:fillRef>
          <a:effectRef idx="1">
            <a:schemeClr val="accent1"/>
          </a:effectRef>
          <a:fontRef idx="minor">
            <a:schemeClr val="lt1"/>
          </a:fontRef>
        </p:style>
        <p:txBody>
          <a:bodyPr rtlCol="0" anchor="ctr"/>
          <a:lstStyle/>
          <a:p>
            <a:pPr algn="ctr"/>
            <a:r>
              <a:rPr lang="en-IN" sz="3200" b="1" dirty="0" smtClean="0">
                <a:effectLst>
                  <a:outerShdw blurRad="38100" dist="38100" dir="2700000" algn="tl">
                    <a:srgbClr val="000000">
                      <a:alpha val="43137"/>
                    </a:srgbClr>
                  </a:outerShdw>
                </a:effectLst>
              </a:rPr>
              <a:t>BRIDGE</a:t>
            </a:r>
            <a:endParaRPr lang="en-IN" sz="1100" b="1" dirty="0">
              <a:effectLst>
                <a:outerShdw blurRad="38100" dist="38100" dir="2700000" algn="tl">
                  <a:srgbClr val="000000">
                    <a:alpha val="43137"/>
                  </a:srgbClr>
                </a:outerShdw>
              </a:effectLst>
            </a:endParaRPr>
          </a:p>
        </p:txBody>
      </p:sp>
    </p:spTree>
    <p:extLst>
      <p:ext uri="{BB962C8B-B14F-4D97-AF65-F5344CB8AC3E}">
        <p14:creationId xmlns="" xmlns:p14="http://schemas.microsoft.com/office/powerpoint/2010/main" val="4068005718"/>
      </p:ext>
    </p:extLst>
  </p:cSld>
  <p:clrMapOvr>
    <a:masterClrMapping/>
  </p:clrMapOvr>
  <p:transition spd="med"/>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214414" y="571480"/>
            <a:ext cx="6858048" cy="714356"/>
          </a:xfrm>
          <a:prstGeom prst="rect">
            <a:avLst/>
          </a:prstGeom>
        </p:spPr>
        <p:style>
          <a:lnRef idx="3">
            <a:schemeClr val="lt1"/>
          </a:lnRef>
          <a:fillRef idx="1">
            <a:schemeClr val="accent1"/>
          </a:fillRef>
          <a:effectRef idx="1">
            <a:schemeClr val="accent1"/>
          </a:effectRef>
          <a:fontRef idx="minor">
            <a:schemeClr val="lt1"/>
          </a:fontRef>
        </p:style>
        <p:txBody>
          <a:bodyPr rtlCol="0" anchor="ctr"/>
          <a:lstStyle/>
          <a:p>
            <a:pPr algn="ctr"/>
            <a:r>
              <a:rPr lang="en-IN" sz="3200" b="1" dirty="0" smtClean="0">
                <a:effectLst>
                  <a:outerShdw blurRad="38100" dist="38100" dir="2700000" algn="tl">
                    <a:srgbClr val="000000">
                      <a:alpha val="43137"/>
                    </a:srgbClr>
                  </a:outerShdw>
                </a:effectLst>
              </a:rPr>
              <a:t>BRIDGE</a:t>
            </a:r>
            <a:endParaRPr lang="en-IN" sz="1100" b="1" dirty="0">
              <a:effectLst>
                <a:outerShdw blurRad="38100" dist="38100" dir="2700000" algn="tl">
                  <a:srgbClr val="000000">
                    <a:alpha val="43137"/>
                  </a:srgbClr>
                </a:outerShdw>
              </a:effectLst>
            </a:endParaRPr>
          </a:p>
        </p:txBody>
      </p:sp>
      <p:pic>
        <p:nvPicPr>
          <p:cNvPr id="4099" name="Picture 3" descr="C:\Users\AdmOfficer\Desktop\bridge2.gif"/>
          <p:cNvPicPr>
            <a:picLocks noChangeAspect="1" noChangeArrowheads="1"/>
          </p:cNvPicPr>
          <p:nvPr/>
        </p:nvPicPr>
        <p:blipFill>
          <a:blip r:embed="rId2"/>
          <a:srcRect/>
          <a:stretch>
            <a:fillRect/>
          </a:stretch>
        </p:blipFill>
        <p:spPr bwMode="auto">
          <a:xfrm>
            <a:off x="571472" y="1714488"/>
            <a:ext cx="7921756" cy="409668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 xmlns:p14="http://schemas.microsoft.com/office/powerpoint/2010/main" val="4068005718"/>
      </p:ext>
    </p:extLst>
  </p:cSld>
  <p:clrMapOvr>
    <a:masterClrMapping/>
  </p:clrMapOvr>
  <p:transition spd="med"/>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928662" y="2000216"/>
            <a:ext cx="6929486" cy="1000156"/>
          </a:xfrm>
          <a:prstGeom prst="rect">
            <a:avLst/>
          </a:prstGeom>
        </p:spPr>
        <p:style>
          <a:lnRef idx="3">
            <a:schemeClr val="lt1"/>
          </a:lnRef>
          <a:fillRef idx="1">
            <a:schemeClr val="accent5"/>
          </a:fillRef>
          <a:effectRef idx="1">
            <a:schemeClr val="accent5"/>
          </a:effectRef>
          <a:fontRef idx="minor">
            <a:schemeClr val="lt1"/>
          </a:fontRef>
        </p:style>
        <p:txBody>
          <a:bodyPr vert="horz" lIns="91440" tIns="45720" rIns="91440" bIns="45720" rtlCol="0" anchor="ctr">
            <a:normAutofit/>
          </a:bodyPr>
          <a:lstStyle/>
          <a:p>
            <a:r>
              <a:rPr lang="en-IN" sz="3200" b="1" dirty="0" smtClean="0"/>
              <a:t>1. IT LACKS INDEPENDENCE. </a:t>
            </a:r>
            <a:endParaRPr lang="en-IN" sz="3200" dirty="0"/>
          </a:p>
        </p:txBody>
      </p:sp>
      <p:sp>
        <p:nvSpPr>
          <p:cNvPr id="6" name="Title 1"/>
          <p:cNvSpPr txBox="1">
            <a:spLocks/>
          </p:cNvSpPr>
          <p:nvPr/>
        </p:nvSpPr>
        <p:spPr>
          <a:xfrm>
            <a:off x="928662" y="3428976"/>
            <a:ext cx="6929486" cy="1000156"/>
          </a:xfrm>
          <a:prstGeom prst="rect">
            <a:avLst/>
          </a:prstGeom>
        </p:spPr>
        <p:style>
          <a:lnRef idx="3">
            <a:schemeClr val="lt1"/>
          </a:lnRef>
          <a:fillRef idx="1">
            <a:schemeClr val="accent6"/>
          </a:fillRef>
          <a:effectRef idx="1">
            <a:schemeClr val="accent6"/>
          </a:effectRef>
          <a:fontRef idx="minor">
            <a:schemeClr val="lt1"/>
          </a:fontRef>
        </p:style>
        <p:txBody>
          <a:bodyPr vert="horz" lIns="91440" tIns="45720" rIns="91440" bIns="45720" rtlCol="0" anchor="ctr">
            <a:normAutofit/>
          </a:bodyPr>
          <a:lstStyle/>
          <a:p>
            <a:r>
              <a:rPr lang="en-IN" sz="3200" b="1" dirty="0" smtClean="0"/>
              <a:t>2. IT POSES SECURITY DIFFICULTIES. </a:t>
            </a:r>
            <a:endParaRPr lang="en-IN" sz="3200" dirty="0"/>
          </a:p>
        </p:txBody>
      </p:sp>
      <p:sp>
        <p:nvSpPr>
          <p:cNvPr id="7" name="Title 1"/>
          <p:cNvSpPr txBox="1">
            <a:spLocks/>
          </p:cNvSpPr>
          <p:nvPr/>
        </p:nvSpPr>
        <p:spPr>
          <a:xfrm>
            <a:off x="928662" y="5000612"/>
            <a:ext cx="6929486" cy="1000156"/>
          </a:xfrm>
          <a:prstGeom prst="rect">
            <a:avLst/>
          </a:prstGeom>
        </p:spPr>
        <p:style>
          <a:lnRef idx="3">
            <a:schemeClr val="lt1"/>
          </a:lnRef>
          <a:fillRef idx="1">
            <a:schemeClr val="accent3"/>
          </a:fillRef>
          <a:effectRef idx="1">
            <a:schemeClr val="accent3"/>
          </a:effectRef>
          <a:fontRef idx="minor">
            <a:schemeClr val="lt1"/>
          </a:fontRef>
        </p:style>
        <p:txBody>
          <a:bodyPr vert="horz" lIns="91440" tIns="45720" rIns="91440" bIns="45720" rtlCol="0" anchor="ctr">
            <a:normAutofit/>
          </a:bodyPr>
          <a:lstStyle/>
          <a:p>
            <a:r>
              <a:rPr lang="en-IN" sz="3200" b="1" dirty="0" smtClean="0"/>
              <a:t>3. IT LACKS ROBUSTNESS.  </a:t>
            </a:r>
            <a:endParaRPr lang="en-IN" sz="3200" dirty="0"/>
          </a:p>
        </p:txBody>
      </p:sp>
      <p:sp>
        <p:nvSpPr>
          <p:cNvPr id="8" name="Title 1"/>
          <p:cNvSpPr txBox="1">
            <a:spLocks/>
          </p:cNvSpPr>
          <p:nvPr/>
        </p:nvSpPr>
        <p:spPr>
          <a:xfrm>
            <a:off x="714348" y="285728"/>
            <a:ext cx="8001056" cy="857256"/>
          </a:xfrm>
          <a:prstGeom prst="rect">
            <a:avLst/>
          </a:prstGeom>
        </p:spPr>
        <p:style>
          <a:lnRef idx="3">
            <a:schemeClr val="lt1"/>
          </a:lnRef>
          <a:fillRef idx="1">
            <a:schemeClr val="accent4"/>
          </a:fillRef>
          <a:effectRef idx="1">
            <a:schemeClr val="accent4"/>
          </a:effectRef>
          <a:fontRef idx="minor">
            <a:schemeClr val="lt1"/>
          </a:fontRef>
        </p:style>
        <p:txBody>
          <a:bodyPr vert="horz" lIns="91440" tIns="45720" rIns="91440" bIns="45720" rtlCol="0" anchor="ctr">
            <a:normAutofit fontScale="97500"/>
          </a:bodyPr>
          <a:lstStyle>
            <a:lvl1pPr algn="ctr" defTabSz="914400" rtl="0" eaLnBrk="1" latinLnBrk="0" hangingPunct="1">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marL="514350" indent="-514350"/>
            <a:r>
              <a:rPr lang="en-IN" sz="3200" b="1" dirty="0" smtClean="0">
                <a:solidFill>
                  <a:schemeClr val="bg1"/>
                </a:solidFill>
              </a:rPr>
              <a:t>DISADVANTAGES OF COMPUTER NETWORK</a:t>
            </a:r>
            <a:endParaRPr lang="en-IN" sz="3200" b="1" dirty="0">
              <a:solidFill>
                <a:schemeClr val="bg1"/>
              </a:solidFill>
            </a:endParaRPr>
          </a:p>
        </p:txBody>
      </p:sp>
    </p:spTree>
    <p:extLst>
      <p:ext uri="{BB962C8B-B14F-4D97-AF65-F5344CB8AC3E}">
        <p14:creationId xmlns="" xmlns:p14="http://schemas.microsoft.com/office/powerpoint/2010/main" val="2563735248"/>
      </p:ext>
    </p:extLst>
  </p:cSld>
  <p:clrMapOvr>
    <a:masterClrMapping/>
  </p:clrMapOvr>
  <p:transition spd="med"/>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071538" y="428604"/>
            <a:ext cx="6858048" cy="785794"/>
          </a:xfrm>
          <a:prstGeom prst="rect">
            <a:avLst/>
          </a:prstGeom>
        </p:spPr>
        <p:style>
          <a:lnRef idx="3">
            <a:schemeClr val="lt1"/>
          </a:lnRef>
          <a:fillRef idx="1">
            <a:schemeClr val="accent6"/>
          </a:fillRef>
          <a:effectRef idx="1">
            <a:schemeClr val="accent6"/>
          </a:effectRef>
          <a:fontRef idx="minor">
            <a:schemeClr val="lt1"/>
          </a:fontRef>
        </p:style>
        <p:txBody>
          <a:bodyPr rtlCol="0" anchor="ctr"/>
          <a:lstStyle/>
          <a:p>
            <a:pPr algn="ctr"/>
            <a:r>
              <a:rPr lang="en-IN" sz="3200" b="1" dirty="0" smtClean="0">
                <a:effectLst>
                  <a:outerShdw blurRad="38100" dist="38100" dir="2700000" algn="tl">
                    <a:srgbClr val="000000">
                      <a:alpha val="43137"/>
                    </a:srgbClr>
                  </a:outerShdw>
                </a:effectLst>
              </a:rPr>
              <a:t>ROUTER</a:t>
            </a:r>
            <a:endParaRPr lang="en-IN" sz="1600" b="1" dirty="0">
              <a:effectLst>
                <a:outerShdw blurRad="38100" dist="38100" dir="2700000" algn="tl">
                  <a:srgbClr val="000000">
                    <a:alpha val="43137"/>
                  </a:srgbClr>
                </a:outerShdw>
              </a:effectLst>
            </a:endParaRPr>
          </a:p>
        </p:txBody>
      </p:sp>
      <p:pic>
        <p:nvPicPr>
          <p:cNvPr id="5122" name="Picture 2" descr="C:\Users\AdmOfficer\Desktop\router.jpg"/>
          <p:cNvPicPr>
            <a:picLocks noChangeAspect="1" noChangeArrowheads="1"/>
          </p:cNvPicPr>
          <p:nvPr/>
        </p:nvPicPr>
        <p:blipFill>
          <a:blip r:embed="rId2"/>
          <a:srcRect/>
          <a:stretch>
            <a:fillRect/>
          </a:stretch>
        </p:blipFill>
        <p:spPr bwMode="auto">
          <a:xfrm>
            <a:off x="428596" y="1357299"/>
            <a:ext cx="4319275" cy="2428891"/>
          </a:xfrm>
          <a:prstGeom prst="rect">
            <a:avLst/>
          </a:prstGeom>
          <a:noFill/>
        </p:spPr>
      </p:pic>
      <p:pic>
        <p:nvPicPr>
          <p:cNvPr id="5123" name="Picture 3" descr="C:\Users\AdmOfficer\Desktop\router1.jpg"/>
          <p:cNvPicPr>
            <a:picLocks noChangeAspect="1" noChangeArrowheads="1"/>
          </p:cNvPicPr>
          <p:nvPr/>
        </p:nvPicPr>
        <p:blipFill>
          <a:blip r:embed="rId3" cstate="print"/>
          <a:srcRect/>
          <a:stretch>
            <a:fillRect/>
          </a:stretch>
        </p:blipFill>
        <p:spPr bwMode="auto">
          <a:xfrm>
            <a:off x="5143504" y="2000240"/>
            <a:ext cx="3574709" cy="3000372"/>
          </a:xfrm>
          <a:prstGeom prst="rect">
            <a:avLst/>
          </a:prstGeom>
          <a:noFill/>
        </p:spPr>
      </p:pic>
      <p:pic>
        <p:nvPicPr>
          <p:cNvPr id="5124" name="Picture 4" descr="C:\Users\AdmOfficer\Desktop\router3.jpg"/>
          <p:cNvPicPr>
            <a:picLocks noChangeAspect="1" noChangeArrowheads="1"/>
          </p:cNvPicPr>
          <p:nvPr/>
        </p:nvPicPr>
        <p:blipFill>
          <a:blip r:embed="rId4"/>
          <a:srcRect/>
          <a:stretch>
            <a:fillRect/>
          </a:stretch>
        </p:blipFill>
        <p:spPr bwMode="auto">
          <a:xfrm>
            <a:off x="1214414" y="3786190"/>
            <a:ext cx="2643206" cy="2643206"/>
          </a:xfrm>
          <a:prstGeom prst="rect">
            <a:avLst/>
          </a:prstGeom>
          <a:noFill/>
        </p:spPr>
      </p:pic>
    </p:spTree>
    <p:extLst>
      <p:ext uri="{BB962C8B-B14F-4D97-AF65-F5344CB8AC3E}">
        <p14:creationId xmlns="" xmlns:p14="http://schemas.microsoft.com/office/powerpoint/2010/main" val="4146320387"/>
      </p:ext>
    </p:extLst>
  </p:cSld>
  <p:clrMapOvr>
    <a:masterClrMapping/>
  </p:clrMapOvr>
  <p:transition spd="med"/>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28596" y="1500174"/>
            <a:ext cx="8229600" cy="4804016"/>
          </a:xfrm>
        </p:spPr>
        <p:txBody>
          <a:bodyPr>
            <a:noAutofit/>
          </a:bodyPr>
          <a:lstStyle/>
          <a:p>
            <a:pPr algn="just">
              <a:buFont typeface="Wingdings" pitchFamily="2" charset="2"/>
              <a:buChar char="ü"/>
            </a:pPr>
            <a:r>
              <a:rPr lang="en-IN" b="1" dirty="0" smtClean="0">
                <a:effectLst>
                  <a:outerShdw blurRad="38100" dist="38100" dir="2700000" algn="tl">
                    <a:srgbClr val="000000">
                      <a:alpha val="43137"/>
                    </a:srgbClr>
                  </a:outerShdw>
                </a:effectLst>
              </a:rPr>
              <a:t>A device that works like a bridge but can handle different protocol is know as Router.</a:t>
            </a:r>
          </a:p>
          <a:p>
            <a:pPr marL="0" indent="0" algn="just">
              <a:buFont typeface="Wingdings" pitchFamily="2" charset="2"/>
              <a:buChar char="ü"/>
            </a:pPr>
            <a:endParaRPr lang="en-IN" b="1" dirty="0" smtClean="0">
              <a:effectLst>
                <a:outerShdw blurRad="38100" dist="38100" dir="2700000" algn="tl">
                  <a:srgbClr val="000000">
                    <a:alpha val="43137"/>
                  </a:srgbClr>
                </a:outerShdw>
              </a:effectLst>
            </a:endParaRPr>
          </a:p>
          <a:p>
            <a:pPr algn="just">
              <a:buFont typeface="Wingdings" pitchFamily="2" charset="2"/>
              <a:buChar char="ü"/>
            </a:pPr>
            <a:r>
              <a:rPr lang="en-IN" b="1" dirty="0" smtClean="0">
                <a:effectLst>
                  <a:outerShdw blurRad="38100" dist="38100" dir="2700000" algn="tl">
                    <a:srgbClr val="000000">
                      <a:alpha val="43137"/>
                    </a:srgbClr>
                  </a:outerShdw>
                </a:effectLst>
              </a:rPr>
              <a:t>A Router is a network device that forwards data from one network to another network.</a:t>
            </a:r>
          </a:p>
          <a:p>
            <a:pPr marL="0" indent="0" algn="just">
              <a:buFont typeface="Wingdings" pitchFamily="2" charset="2"/>
              <a:buChar char="ü"/>
            </a:pPr>
            <a:endParaRPr lang="en-IN" b="1" dirty="0" smtClean="0">
              <a:effectLst>
                <a:outerShdw blurRad="38100" dist="38100" dir="2700000" algn="tl">
                  <a:srgbClr val="000000">
                    <a:alpha val="43137"/>
                  </a:srgbClr>
                </a:outerShdw>
              </a:effectLst>
            </a:endParaRPr>
          </a:p>
          <a:p>
            <a:pPr algn="just">
              <a:buFont typeface="Wingdings" pitchFamily="2" charset="2"/>
              <a:buChar char="ü"/>
            </a:pPr>
            <a:r>
              <a:rPr lang="en-IN" b="1" dirty="0" smtClean="0">
                <a:effectLst>
                  <a:outerShdw blurRad="38100" dist="38100" dir="2700000" algn="tl">
                    <a:srgbClr val="000000">
                      <a:alpha val="43137"/>
                    </a:srgbClr>
                  </a:outerShdw>
                </a:effectLst>
              </a:rPr>
              <a:t>A router works like a bridge but can handle different protocols.</a:t>
            </a:r>
          </a:p>
        </p:txBody>
      </p:sp>
      <p:sp>
        <p:nvSpPr>
          <p:cNvPr id="4" name="Rectangle 3"/>
          <p:cNvSpPr/>
          <p:nvPr/>
        </p:nvSpPr>
        <p:spPr>
          <a:xfrm>
            <a:off x="1071538" y="428604"/>
            <a:ext cx="6858048" cy="785794"/>
          </a:xfrm>
          <a:prstGeom prst="rect">
            <a:avLst/>
          </a:prstGeom>
        </p:spPr>
        <p:style>
          <a:lnRef idx="3">
            <a:schemeClr val="lt1"/>
          </a:lnRef>
          <a:fillRef idx="1">
            <a:schemeClr val="accent6"/>
          </a:fillRef>
          <a:effectRef idx="1">
            <a:schemeClr val="accent6"/>
          </a:effectRef>
          <a:fontRef idx="minor">
            <a:schemeClr val="lt1"/>
          </a:fontRef>
        </p:style>
        <p:txBody>
          <a:bodyPr rtlCol="0" anchor="ctr"/>
          <a:lstStyle/>
          <a:p>
            <a:pPr algn="ctr"/>
            <a:r>
              <a:rPr lang="en-IN" sz="3200" b="1" dirty="0" smtClean="0">
                <a:effectLst>
                  <a:outerShdw blurRad="38100" dist="38100" dir="2700000" algn="tl">
                    <a:srgbClr val="000000">
                      <a:alpha val="43137"/>
                    </a:srgbClr>
                  </a:outerShdw>
                </a:effectLst>
              </a:rPr>
              <a:t>ROUTER</a:t>
            </a:r>
            <a:endParaRPr lang="en-IN" sz="1600" b="1" dirty="0">
              <a:effectLst>
                <a:outerShdw blurRad="38100" dist="38100" dir="2700000" algn="tl">
                  <a:srgbClr val="000000">
                    <a:alpha val="43137"/>
                  </a:srgbClr>
                </a:outerShdw>
              </a:effectLst>
            </a:endParaRPr>
          </a:p>
        </p:txBody>
      </p:sp>
    </p:spTree>
    <p:extLst>
      <p:ext uri="{BB962C8B-B14F-4D97-AF65-F5344CB8AC3E}">
        <p14:creationId xmlns="" xmlns:p14="http://schemas.microsoft.com/office/powerpoint/2010/main" val="4146320387"/>
      </p:ext>
    </p:extLst>
  </p:cSld>
  <p:clrMapOvr>
    <a:masterClrMapping/>
  </p:clrMapOvr>
  <p:transition spd="med"/>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57158" y="1357298"/>
            <a:ext cx="8229600" cy="5112568"/>
          </a:xfrm>
        </p:spPr>
        <p:txBody>
          <a:bodyPr/>
          <a:lstStyle/>
          <a:p>
            <a:pPr algn="just"/>
            <a:r>
              <a:rPr lang="en-IN" b="1" dirty="0">
                <a:effectLst>
                  <a:outerShdw blurRad="38100" dist="38100" dir="2700000" algn="tl">
                    <a:srgbClr val="000000">
                      <a:alpha val="43137"/>
                    </a:srgbClr>
                  </a:outerShdw>
                </a:effectLst>
              </a:rPr>
              <a:t>If the destination is </a:t>
            </a:r>
            <a:r>
              <a:rPr lang="en-IN" b="1" dirty="0" err="1">
                <a:effectLst>
                  <a:outerShdw blurRad="38100" dist="38100" dir="2700000" algn="tl">
                    <a:srgbClr val="000000">
                      <a:alpha val="43137"/>
                    </a:srgbClr>
                  </a:outerShdw>
                </a:effectLst>
              </a:rPr>
              <a:t>unknow</a:t>
            </a:r>
            <a:r>
              <a:rPr lang="en-IN" b="1" dirty="0">
                <a:effectLst>
                  <a:outerShdw blurRad="38100" dist="38100" dir="2700000" algn="tl">
                    <a:srgbClr val="000000">
                      <a:alpha val="43137"/>
                    </a:srgbClr>
                  </a:outerShdw>
                </a:effectLst>
              </a:rPr>
              <a:t> to a router it sends the traffic to another router (using logical address) which knows the destination, Based on a network road map called as (</a:t>
            </a:r>
            <a:r>
              <a:rPr lang="en-IN" b="1" i="1" dirty="0">
                <a:effectLst>
                  <a:outerShdw blurRad="38100" dist="38100" dir="2700000" algn="tl">
                    <a:srgbClr val="000000">
                      <a:alpha val="43137"/>
                    </a:srgbClr>
                  </a:outerShdw>
                </a:effectLst>
              </a:rPr>
              <a:t>Routing Table</a:t>
            </a:r>
            <a:r>
              <a:rPr lang="en-IN" b="1" i="1" dirty="0" smtClean="0">
                <a:effectLst>
                  <a:outerShdw blurRad="38100" dist="38100" dir="2700000" algn="tl">
                    <a:srgbClr val="000000">
                      <a:alpha val="43137"/>
                    </a:srgbClr>
                  </a:outerShdw>
                </a:effectLst>
              </a:rPr>
              <a:t>).</a:t>
            </a:r>
          </a:p>
          <a:p>
            <a:pPr marL="0" indent="0" algn="just">
              <a:buNone/>
            </a:pPr>
            <a:endParaRPr lang="en-IN" b="1" i="1" dirty="0">
              <a:effectLst>
                <a:outerShdw blurRad="38100" dist="38100" dir="2700000" algn="tl">
                  <a:srgbClr val="000000">
                    <a:alpha val="43137"/>
                  </a:srgbClr>
                </a:outerShdw>
              </a:effectLst>
            </a:endParaRPr>
          </a:p>
          <a:p>
            <a:pPr algn="just"/>
            <a:r>
              <a:rPr lang="en-IN" b="1" dirty="0">
                <a:effectLst>
                  <a:outerShdw blurRad="38100" dist="38100" dir="2700000" algn="tl">
                    <a:srgbClr val="000000">
                      <a:alpha val="43137"/>
                    </a:srgbClr>
                  </a:outerShdw>
                </a:effectLst>
              </a:rPr>
              <a:t>Routers can help to ensure that packets are travelling the most efficient paths to their destination.</a:t>
            </a:r>
          </a:p>
          <a:p>
            <a:pPr algn="just"/>
            <a:endParaRPr lang="en-IN" b="1" dirty="0">
              <a:effectLst>
                <a:outerShdw blurRad="38100" dist="38100" dir="2700000" algn="tl">
                  <a:srgbClr val="000000">
                    <a:alpha val="43137"/>
                  </a:srgbClr>
                </a:outerShdw>
              </a:effectLst>
            </a:endParaRPr>
          </a:p>
        </p:txBody>
      </p:sp>
      <p:sp>
        <p:nvSpPr>
          <p:cNvPr id="4" name="Rectangle 3"/>
          <p:cNvSpPr/>
          <p:nvPr/>
        </p:nvSpPr>
        <p:spPr>
          <a:xfrm>
            <a:off x="1071538" y="428604"/>
            <a:ext cx="6858048" cy="785794"/>
          </a:xfrm>
          <a:prstGeom prst="rect">
            <a:avLst/>
          </a:prstGeom>
        </p:spPr>
        <p:style>
          <a:lnRef idx="3">
            <a:schemeClr val="lt1"/>
          </a:lnRef>
          <a:fillRef idx="1">
            <a:schemeClr val="accent6"/>
          </a:fillRef>
          <a:effectRef idx="1">
            <a:schemeClr val="accent6"/>
          </a:effectRef>
          <a:fontRef idx="minor">
            <a:schemeClr val="lt1"/>
          </a:fontRef>
        </p:style>
        <p:txBody>
          <a:bodyPr rtlCol="0" anchor="ctr"/>
          <a:lstStyle/>
          <a:p>
            <a:pPr algn="ctr"/>
            <a:r>
              <a:rPr lang="en-IN" sz="3200" b="1" dirty="0" smtClean="0">
                <a:effectLst>
                  <a:outerShdw blurRad="38100" dist="38100" dir="2700000" algn="tl">
                    <a:srgbClr val="000000">
                      <a:alpha val="43137"/>
                    </a:srgbClr>
                  </a:outerShdw>
                </a:effectLst>
              </a:rPr>
              <a:t>ROUTER</a:t>
            </a:r>
            <a:endParaRPr lang="en-IN" sz="1600" b="1" dirty="0">
              <a:effectLst>
                <a:outerShdw blurRad="38100" dist="38100" dir="2700000" algn="tl">
                  <a:srgbClr val="000000">
                    <a:alpha val="43137"/>
                  </a:srgbClr>
                </a:outerShdw>
              </a:effectLst>
            </a:endParaRPr>
          </a:p>
        </p:txBody>
      </p:sp>
    </p:spTree>
    <p:extLst>
      <p:ext uri="{BB962C8B-B14F-4D97-AF65-F5344CB8AC3E}">
        <p14:creationId xmlns="" xmlns:p14="http://schemas.microsoft.com/office/powerpoint/2010/main" val="890544589"/>
      </p:ext>
    </p:extLst>
  </p:cSld>
  <p:clrMapOvr>
    <a:masterClrMapping/>
  </p:clrMapOvr>
  <p:transition spd="med"/>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C:\Users\AdmOfficer\Desktop\gateway.jpg"/>
          <p:cNvPicPr>
            <a:picLocks noChangeAspect="1" noChangeArrowheads="1"/>
          </p:cNvPicPr>
          <p:nvPr/>
        </p:nvPicPr>
        <p:blipFill>
          <a:blip r:embed="rId2"/>
          <a:srcRect/>
          <a:stretch>
            <a:fillRect/>
          </a:stretch>
        </p:blipFill>
        <p:spPr bwMode="auto">
          <a:xfrm>
            <a:off x="642910" y="1000108"/>
            <a:ext cx="7620000" cy="3225800"/>
          </a:xfrm>
          <a:prstGeom prst="rect">
            <a:avLst/>
          </a:prstGeom>
          <a:noFill/>
        </p:spPr>
      </p:pic>
      <p:sp>
        <p:nvSpPr>
          <p:cNvPr id="4" name="Rectangle 3"/>
          <p:cNvSpPr/>
          <p:nvPr/>
        </p:nvSpPr>
        <p:spPr>
          <a:xfrm>
            <a:off x="857224" y="500042"/>
            <a:ext cx="7143800" cy="785794"/>
          </a:xfrm>
          <a:prstGeom prst="rect">
            <a:avLst/>
          </a:prstGeom>
        </p:spPr>
        <p:style>
          <a:lnRef idx="3">
            <a:schemeClr val="lt1"/>
          </a:lnRef>
          <a:fillRef idx="1">
            <a:schemeClr val="accent3"/>
          </a:fillRef>
          <a:effectRef idx="1">
            <a:schemeClr val="accent3"/>
          </a:effectRef>
          <a:fontRef idx="minor">
            <a:schemeClr val="lt1"/>
          </a:fontRef>
        </p:style>
        <p:txBody>
          <a:bodyPr rtlCol="0" anchor="ctr"/>
          <a:lstStyle/>
          <a:p>
            <a:pPr algn="ctr"/>
            <a:r>
              <a:rPr lang="en-IN" sz="3200" b="1" dirty="0" smtClean="0">
                <a:effectLst>
                  <a:outerShdw blurRad="38100" dist="38100" dir="2700000" algn="tl">
                    <a:srgbClr val="000000">
                      <a:alpha val="43137"/>
                    </a:srgbClr>
                  </a:outerShdw>
                </a:effectLst>
              </a:rPr>
              <a:t>GATEWAY</a:t>
            </a:r>
            <a:endParaRPr lang="en-IN" sz="1400" b="1" dirty="0">
              <a:effectLst>
                <a:outerShdw blurRad="38100" dist="38100" dir="2700000" algn="tl">
                  <a:srgbClr val="000000">
                    <a:alpha val="43137"/>
                  </a:srgbClr>
                </a:outerShdw>
              </a:effectLst>
            </a:endParaRPr>
          </a:p>
        </p:txBody>
      </p:sp>
      <p:pic>
        <p:nvPicPr>
          <p:cNvPr id="6147" name="Picture 3" descr="C:\Users\AdmOfficer\Desktop\gateway1.jpg"/>
          <p:cNvPicPr>
            <a:picLocks noChangeAspect="1" noChangeArrowheads="1"/>
          </p:cNvPicPr>
          <p:nvPr/>
        </p:nvPicPr>
        <p:blipFill>
          <a:blip r:embed="rId3"/>
          <a:srcRect/>
          <a:stretch>
            <a:fillRect/>
          </a:stretch>
        </p:blipFill>
        <p:spPr bwMode="auto">
          <a:xfrm>
            <a:off x="571472" y="4000504"/>
            <a:ext cx="8001056" cy="2532998"/>
          </a:xfrm>
          <a:prstGeom prst="rect">
            <a:avLst/>
          </a:prstGeom>
          <a:noFill/>
        </p:spPr>
      </p:pic>
    </p:spTree>
    <p:extLst>
      <p:ext uri="{BB962C8B-B14F-4D97-AF65-F5344CB8AC3E}">
        <p14:creationId xmlns="" xmlns:p14="http://schemas.microsoft.com/office/powerpoint/2010/main" val="3477258418"/>
      </p:ext>
    </p:extLst>
  </p:cSld>
  <p:clrMapOvr>
    <a:masterClrMapping/>
  </p:clrMapOvr>
  <p:transition spd="med"/>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412776"/>
            <a:ext cx="8229600" cy="4968552"/>
          </a:xfrm>
        </p:spPr>
        <p:txBody>
          <a:bodyPr>
            <a:normAutofit lnSpcReduction="10000"/>
          </a:bodyPr>
          <a:lstStyle/>
          <a:p>
            <a:pPr algn="just">
              <a:buFont typeface="Wingdings" pitchFamily="2" charset="2"/>
              <a:buChar char="ü"/>
            </a:pPr>
            <a:r>
              <a:rPr lang="en-IN" b="1" dirty="0" smtClean="0">
                <a:effectLst>
                  <a:outerShdw blurRad="38100" dist="38100" dir="2700000" algn="tl">
                    <a:srgbClr val="000000">
                      <a:alpha val="43137"/>
                    </a:srgbClr>
                  </a:outerShdw>
                </a:effectLst>
              </a:rPr>
              <a:t>A gateway is a  network device that connects dissimilar networks.</a:t>
            </a:r>
          </a:p>
          <a:p>
            <a:pPr algn="just">
              <a:buFont typeface="Wingdings" pitchFamily="2" charset="2"/>
              <a:buChar char="ü"/>
            </a:pPr>
            <a:r>
              <a:rPr lang="en-IN" b="1" dirty="0" smtClean="0">
                <a:effectLst>
                  <a:outerShdw blurRad="38100" dist="38100" dir="2700000" algn="tl">
                    <a:srgbClr val="000000">
                      <a:alpha val="43137"/>
                    </a:srgbClr>
                  </a:outerShdw>
                </a:effectLst>
              </a:rPr>
              <a:t>It establishes an intelligent connection between a local network and external network with completely different structures </a:t>
            </a:r>
          </a:p>
          <a:p>
            <a:pPr algn="just">
              <a:buFont typeface="Wingdings" pitchFamily="2" charset="2"/>
              <a:buChar char="ü"/>
            </a:pPr>
            <a:r>
              <a:rPr lang="en-IN" b="1" dirty="0" smtClean="0">
                <a:effectLst>
                  <a:outerShdw blurRad="38100" dist="38100" dir="2700000" algn="tl">
                    <a:srgbClr val="000000">
                      <a:alpha val="43137"/>
                    </a:srgbClr>
                  </a:outerShdw>
                </a:effectLst>
              </a:rPr>
              <a:t>Gateway is actually a node on a network that server as an entrance to another network.</a:t>
            </a:r>
          </a:p>
          <a:p>
            <a:pPr algn="just">
              <a:buFont typeface="Wingdings" pitchFamily="2" charset="2"/>
              <a:buChar char="ü"/>
            </a:pPr>
            <a:r>
              <a:rPr lang="en-IN" b="1" dirty="0" smtClean="0">
                <a:effectLst>
                  <a:outerShdw blurRad="38100" dist="38100" dir="2700000" algn="tl">
                    <a:srgbClr val="000000">
                      <a:alpha val="43137"/>
                    </a:srgbClr>
                  </a:outerShdw>
                </a:effectLst>
              </a:rPr>
              <a:t>In enterprises the gateway is the computer that routes the traffic from workstation to a out side network that serving the web pages.</a:t>
            </a:r>
            <a:endParaRPr lang="en-IN" b="1" dirty="0">
              <a:effectLst>
                <a:outerShdw blurRad="38100" dist="38100" dir="2700000" algn="tl">
                  <a:srgbClr val="000000">
                    <a:alpha val="43137"/>
                  </a:srgbClr>
                </a:outerShdw>
              </a:effectLst>
            </a:endParaRPr>
          </a:p>
        </p:txBody>
      </p:sp>
      <p:sp>
        <p:nvSpPr>
          <p:cNvPr id="4" name="Rectangle 3"/>
          <p:cNvSpPr/>
          <p:nvPr/>
        </p:nvSpPr>
        <p:spPr>
          <a:xfrm>
            <a:off x="857224" y="428604"/>
            <a:ext cx="7143800" cy="785794"/>
          </a:xfrm>
          <a:prstGeom prst="rect">
            <a:avLst/>
          </a:prstGeom>
        </p:spPr>
        <p:style>
          <a:lnRef idx="3">
            <a:schemeClr val="lt1"/>
          </a:lnRef>
          <a:fillRef idx="1">
            <a:schemeClr val="accent1"/>
          </a:fillRef>
          <a:effectRef idx="1">
            <a:schemeClr val="accent1"/>
          </a:effectRef>
          <a:fontRef idx="minor">
            <a:schemeClr val="lt1"/>
          </a:fontRef>
        </p:style>
        <p:txBody>
          <a:bodyPr rtlCol="0" anchor="ctr"/>
          <a:lstStyle/>
          <a:p>
            <a:pPr algn="ctr"/>
            <a:r>
              <a:rPr lang="en-IN" sz="3200" b="1" dirty="0" smtClean="0">
                <a:effectLst>
                  <a:outerShdw blurRad="38100" dist="38100" dir="2700000" algn="tl">
                    <a:srgbClr val="000000">
                      <a:alpha val="43137"/>
                    </a:srgbClr>
                  </a:outerShdw>
                </a:effectLst>
              </a:rPr>
              <a:t>GATEWAY</a:t>
            </a:r>
            <a:endParaRPr lang="en-IN" sz="1400" b="1" dirty="0">
              <a:effectLst>
                <a:outerShdw blurRad="38100" dist="38100" dir="2700000" algn="tl">
                  <a:srgbClr val="000000">
                    <a:alpha val="43137"/>
                  </a:srgbClr>
                </a:outerShdw>
              </a:effectLst>
            </a:endParaRPr>
          </a:p>
        </p:txBody>
      </p:sp>
    </p:spTree>
    <p:extLst>
      <p:ext uri="{BB962C8B-B14F-4D97-AF65-F5344CB8AC3E}">
        <p14:creationId xmlns="" xmlns:p14="http://schemas.microsoft.com/office/powerpoint/2010/main" val="3477258418"/>
      </p:ext>
    </p:extLst>
  </p:cSld>
  <p:clrMapOvr>
    <a:masterClrMapping/>
  </p:clrMapOvr>
  <p:transition spd="med"/>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642910" y="714356"/>
            <a:ext cx="8072494" cy="778898"/>
          </a:xfrm>
          <a:prstGeom prst="rect">
            <a:avLst/>
          </a:prstGeom>
        </p:spPr>
        <p:style>
          <a:lnRef idx="3">
            <a:schemeClr val="lt1"/>
          </a:lnRef>
          <a:fillRef idx="1">
            <a:schemeClr val="accent3"/>
          </a:fillRef>
          <a:effectRef idx="1">
            <a:schemeClr val="accent3"/>
          </a:effectRef>
          <a:fontRef idx="minor">
            <a:schemeClr val="lt1"/>
          </a:fontRef>
        </p:style>
        <p:txBody>
          <a:bodyPr rtlCol="0" anchor="ctr"/>
          <a:lstStyle/>
          <a:p>
            <a:pPr algn="ctr"/>
            <a:r>
              <a:rPr lang="en-IN" sz="3200" b="1" dirty="0" smtClean="0">
                <a:effectLst>
                  <a:outerShdw blurRad="38100" dist="38100" dir="2700000" algn="tl">
                    <a:srgbClr val="000000">
                      <a:alpha val="43137"/>
                    </a:srgbClr>
                  </a:outerShdw>
                </a:effectLst>
              </a:rPr>
              <a:t>ACCESS POINT(AP) / WIRELESS ACCESS POINTS</a:t>
            </a:r>
            <a:endParaRPr lang="en-IN" sz="1600" b="1" dirty="0">
              <a:effectLst>
                <a:outerShdw blurRad="38100" dist="38100" dir="2700000" algn="tl">
                  <a:srgbClr val="000000">
                    <a:alpha val="43137"/>
                  </a:srgbClr>
                </a:outerShdw>
              </a:effectLst>
            </a:endParaRPr>
          </a:p>
        </p:txBody>
      </p:sp>
      <p:pic>
        <p:nvPicPr>
          <p:cNvPr id="7170" name="Picture 2" descr="C:\Users\AdmOfficer\Desktop\accesspoints.jpg"/>
          <p:cNvPicPr>
            <a:picLocks noChangeAspect="1" noChangeArrowheads="1"/>
          </p:cNvPicPr>
          <p:nvPr/>
        </p:nvPicPr>
        <p:blipFill>
          <a:blip r:embed="rId2"/>
          <a:srcRect/>
          <a:stretch>
            <a:fillRect/>
          </a:stretch>
        </p:blipFill>
        <p:spPr bwMode="auto">
          <a:xfrm>
            <a:off x="357158" y="1928802"/>
            <a:ext cx="3714751" cy="3714751"/>
          </a:xfrm>
          <a:prstGeom prst="rect">
            <a:avLst/>
          </a:prstGeom>
          <a:ln>
            <a:noFill/>
          </a:ln>
          <a:effectLst>
            <a:outerShdw blurRad="292100" dist="139700" dir="2700000" algn="tl" rotWithShape="0">
              <a:srgbClr val="333333">
                <a:alpha val="65000"/>
              </a:srgbClr>
            </a:outerShdw>
          </a:effectLst>
        </p:spPr>
      </p:pic>
      <p:pic>
        <p:nvPicPr>
          <p:cNvPr id="7173" name="Picture 5" descr="C:\Users\AdmOfficer\Desktop\accesspoint2.jpg"/>
          <p:cNvPicPr>
            <a:picLocks noChangeAspect="1" noChangeArrowheads="1"/>
          </p:cNvPicPr>
          <p:nvPr/>
        </p:nvPicPr>
        <p:blipFill>
          <a:blip r:embed="rId3"/>
          <a:srcRect/>
          <a:stretch>
            <a:fillRect/>
          </a:stretch>
        </p:blipFill>
        <p:spPr bwMode="auto">
          <a:xfrm>
            <a:off x="4357686" y="2357430"/>
            <a:ext cx="4350816" cy="3119453"/>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 xmlns:p14="http://schemas.microsoft.com/office/powerpoint/2010/main" val="1995553469"/>
      </p:ext>
    </p:extLst>
  </p:cSld>
  <p:clrMapOvr>
    <a:masterClrMapping/>
  </p:clrMapOvr>
  <p:transition spd="med"/>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0"/>
            <a:ext cx="8229600" cy="4900634"/>
          </a:xfrm>
        </p:spPr>
        <p:txBody>
          <a:bodyPr>
            <a:noAutofit/>
          </a:bodyPr>
          <a:lstStyle/>
          <a:p>
            <a:pPr algn="just"/>
            <a:r>
              <a:rPr lang="en-IN" sz="2800" b="1" dirty="0" smtClean="0">
                <a:effectLst>
                  <a:outerShdw blurRad="38100" dist="38100" dir="2700000" algn="tl">
                    <a:srgbClr val="000000">
                      <a:alpha val="43137"/>
                    </a:srgbClr>
                  </a:outerShdw>
                </a:effectLst>
              </a:rPr>
              <a:t>An     ACCESS POINT-(AP) ,        also      called     as  (Wireless access point</a:t>
            </a:r>
            <a:r>
              <a:rPr lang="en-IN" sz="2800" b="1" dirty="0">
                <a:effectLst>
                  <a:outerShdw blurRad="38100" dist="38100" dir="2700000" algn="tl">
                    <a:srgbClr val="000000">
                      <a:alpha val="43137"/>
                    </a:srgbClr>
                  </a:outerShdw>
                </a:effectLst>
              </a:rPr>
              <a:t>) WAP</a:t>
            </a:r>
            <a:endParaRPr lang="en-IN" sz="2800" b="1" dirty="0" smtClean="0">
              <a:effectLst>
                <a:outerShdw blurRad="38100" dist="38100" dir="2700000" algn="tl">
                  <a:srgbClr val="000000">
                    <a:alpha val="43137"/>
                  </a:srgbClr>
                </a:outerShdw>
              </a:effectLst>
            </a:endParaRPr>
          </a:p>
          <a:p>
            <a:pPr algn="just"/>
            <a:r>
              <a:rPr lang="en-IN" sz="2800" b="1" dirty="0" smtClean="0">
                <a:effectLst>
                  <a:outerShdw blurRad="38100" dist="38100" dir="2700000" algn="tl">
                    <a:srgbClr val="000000">
                      <a:alpha val="43137"/>
                    </a:srgbClr>
                  </a:outerShdw>
                </a:effectLst>
              </a:rPr>
              <a:t>WAP is a hardware device that establishes connections of computer devices on wireless LAN with a fixed wire network.</a:t>
            </a:r>
          </a:p>
          <a:p>
            <a:pPr algn="just"/>
            <a:r>
              <a:rPr lang="en-IN" sz="2800" b="1" dirty="0" smtClean="0">
                <a:effectLst>
                  <a:outerShdw blurRad="38100" dist="38100" dir="2700000" algn="tl">
                    <a:srgbClr val="000000">
                      <a:alpha val="43137"/>
                    </a:srgbClr>
                  </a:outerShdw>
                </a:effectLst>
              </a:rPr>
              <a:t>AP is a station that transmits and receives data</a:t>
            </a:r>
          </a:p>
          <a:p>
            <a:pPr algn="just"/>
            <a:r>
              <a:rPr lang="en-IN" sz="2800" b="1" dirty="0" smtClean="0">
                <a:effectLst>
                  <a:outerShdw blurRad="38100" dist="38100" dir="2700000" algn="tl">
                    <a:srgbClr val="000000">
                      <a:alpha val="43137"/>
                    </a:srgbClr>
                  </a:outerShdw>
                </a:effectLst>
              </a:rPr>
              <a:t>AP has a range of (up to 150 feet for home based APs).</a:t>
            </a:r>
          </a:p>
          <a:p>
            <a:pPr algn="just"/>
            <a:r>
              <a:rPr lang="en-IN" sz="2800" b="1" dirty="0" smtClean="0">
                <a:effectLst>
                  <a:outerShdw blurRad="38100" dist="38100" dir="2700000" algn="tl">
                    <a:srgbClr val="000000">
                      <a:alpha val="43137"/>
                    </a:srgbClr>
                  </a:outerShdw>
                </a:effectLst>
              </a:rPr>
              <a:t>Wireless routers can function as(AP) , but not all (AP)can work as routers.</a:t>
            </a:r>
            <a:endParaRPr lang="en-IN" sz="2800" b="1" dirty="0">
              <a:effectLst>
                <a:outerShdw blurRad="38100" dist="38100" dir="2700000" algn="tl">
                  <a:srgbClr val="000000">
                    <a:alpha val="43137"/>
                  </a:srgbClr>
                </a:outerShdw>
              </a:effectLst>
            </a:endParaRPr>
          </a:p>
        </p:txBody>
      </p:sp>
      <p:sp>
        <p:nvSpPr>
          <p:cNvPr id="4" name="Rectangle 3"/>
          <p:cNvSpPr/>
          <p:nvPr/>
        </p:nvSpPr>
        <p:spPr>
          <a:xfrm>
            <a:off x="785786" y="428604"/>
            <a:ext cx="7572428" cy="778898"/>
          </a:xfrm>
          <a:prstGeom prst="rect">
            <a:avLst/>
          </a:prstGeom>
        </p:spPr>
        <p:style>
          <a:lnRef idx="3">
            <a:schemeClr val="lt1"/>
          </a:lnRef>
          <a:fillRef idx="1">
            <a:schemeClr val="accent3"/>
          </a:fillRef>
          <a:effectRef idx="1">
            <a:schemeClr val="accent3"/>
          </a:effectRef>
          <a:fontRef idx="minor">
            <a:schemeClr val="lt1"/>
          </a:fontRef>
        </p:style>
        <p:txBody>
          <a:bodyPr rtlCol="0" anchor="ctr"/>
          <a:lstStyle/>
          <a:p>
            <a:pPr algn="ctr"/>
            <a:r>
              <a:rPr lang="en-IN" sz="3200" b="1" dirty="0" smtClean="0">
                <a:effectLst>
                  <a:outerShdw blurRad="38100" dist="38100" dir="2700000" algn="tl">
                    <a:srgbClr val="000000">
                      <a:alpha val="43137"/>
                    </a:srgbClr>
                  </a:outerShdw>
                </a:effectLst>
              </a:rPr>
              <a:t>ACCESS POINT(AP)</a:t>
            </a:r>
            <a:endParaRPr lang="en-IN" sz="1600" b="1" dirty="0">
              <a:effectLst>
                <a:outerShdw blurRad="38100" dist="38100" dir="2700000" algn="tl">
                  <a:srgbClr val="000000">
                    <a:alpha val="43137"/>
                  </a:srgbClr>
                </a:outerShdw>
              </a:effectLst>
            </a:endParaRPr>
          </a:p>
        </p:txBody>
      </p:sp>
    </p:spTree>
    <p:extLst>
      <p:ext uri="{BB962C8B-B14F-4D97-AF65-F5344CB8AC3E}">
        <p14:creationId xmlns="" xmlns:p14="http://schemas.microsoft.com/office/powerpoint/2010/main" val="1995553469"/>
      </p:ext>
    </p:extLst>
  </p:cSld>
  <p:clrMapOvr>
    <a:masterClrMapping/>
  </p:clrMapOvr>
  <p:transition spd="med"/>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928662" y="2643182"/>
            <a:ext cx="7500990" cy="714356"/>
          </a:xfrm>
          <a:prstGeom prst="rect">
            <a:avLst/>
          </a:prstGeom>
        </p:spPr>
        <p:style>
          <a:lnRef idx="3">
            <a:schemeClr val="lt1"/>
          </a:lnRef>
          <a:fillRef idx="1">
            <a:schemeClr val="accent5"/>
          </a:fillRef>
          <a:effectRef idx="1">
            <a:schemeClr val="accent5"/>
          </a:effectRef>
          <a:fontRef idx="minor">
            <a:schemeClr val="lt1"/>
          </a:fontRef>
        </p:style>
        <p:txBody>
          <a:bodyPr rtlCol="0" anchor="ctr"/>
          <a:lstStyle/>
          <a:p>
            <a:pPr algn="ctr"/>
            <a:r>
              <a:rPr lang="en-IN" sz="3200" b="1" dirty="0" smtClean="0">
                <a:effectLst>
                  <a:outerShdw blurRad="38100" dist="38100" dir="2700000" algn="tl">
                    <a:srgbClr val="000000">
                      <a:alpha val="43137"/>
                    </a:srgbClr>
                  </a:outerShdw>
                </a:effectLst>
              </a:rPr>
              <a:t>THE CLOUDS</a:t>
            </a:r>
            <a:endParaRPr lang="en-IN" sz="1400" b="1" dirty="0">
              <a:effectLst>
                <a:outerShdw blurRad="38100" dist="38100" dir="2700000" algn="tl">
                  <a:srgbClr val="000000">
                    <a:alpha val="43137"/>
                  </a:srgbClr>
                </a:outerShdw>
              </a:effectLst>
            </a:endParaRPr>
          </a:p>
        </p:txBody>
      </p:sp>
    </p:spTree>
    <p:extLst>
      <p:ext uri="{BB962C8B-B14F-4D97-AF65-F5344CB8AC3E}">
        <p14:creationId xmlns="" xmlns:p14="http://schemas.microsoft.com/office/powerpoint/2010/main" val="4288707923"/>
      </p:ext>
    </p:extLst>
  </p:cSld>
  <p:clrMapOvr>
    <a:masterClrMapping/>
  </p:clrMapOvr>
  <p:transition spd="med"/>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0"/>
            <a:ext cx="8229600" cy="4686319"/>
          </a:xfrm>
        </p:spPr>
        <p:txBody>
          <a:bodyPr>
            <a:normAutofit lnSpcReduction="10000"/>
          </a:bodyPr>
          <a:lstStyle/>
          <a:p>
            <a:pPr algn="just"/>
            <a:r>
              <a:rPr lang="en-IN" b="1" dirty="0" smtClean="0">
                <a:effectLst>
                  <a:outerShdw blurRad="38100" dist="38100" dir="2700000" algn="tl">
                    <a:srgbClr val="000000">
                      <a:alpha val="43137"/>
                    </a:srgbClr>
                  </a:outerShdw>
                </a:effectLst>
              </a:rPr>
              <a:t>A cloud is a generic term used for “INTERNET”.</a:t>
            </a:r>
          </a:p>
          <a:p>
            <a:pPr algn="just"/>
            <a:r>
              <a:rPr lang="en-IN" b="1" dirty="0" smtClean="0">
                <a:effectLst>
                  <a:outerShdw blurRad="38100" dist="38100" dir="2700000" algn="tl">
                    <a:srgbClr val="000000">
                      <a:alpha val="43137"/>
                    </a:srgbClr>
                  </a:outerShdw>
                </a:effectLst>
              </a:rPr>
              <a:t>Cloud computing is internet-based computing whereby shared resources, software , and information are provided to computer and other devices are in demand, like electricity grid.</a:t>
            </a:r>
          </a:p>
          <a:p>
            <a:pPr algn="just"/>
            <a:r>
              <a:rPr lang="en-IN" b="1" dirty="0" smtClean="0">
                <a:effectLst>
                  <a:outerShdw blurRad="38100" dist="38100" dir="2700000" algn="tl">
                    <a:srgbClr val="000000">
                      <a:alpha val="43137"/>
                    </a:srgbClr>
                  </a:outerShdw>
                </a:effectLst>
              </a:rPr>
              <a:t>Cloud computing is a new name for an old concept :</a:t>
            </a:r>
            <a:r>
              <a:rPr lang="en-IN" b="1" i="1" dirty="0" smtClean="0">
                <a:effectLst>
                  <a:outerShdw blurRad="38100" dist="38100" dir="2700000" algn="tl">
                    <a:srgbClr val="000000">
                      <a:alpha val="43137"/>
                    </a:srgbClr>
                  </a:outerShdw>
                </a:effectLst>
              </a:rPr>
              <a:t>the delivery of computing services from a remote location .</a:t>
            </a:r>
            <a:endParaRPr lang="en-IN" b="1" dirty="0">
              <a:effectLst>
                <a:outerShdw blurRad="38100" dist="38100" dir="2700000" algn="tl">
                  <a:srgbClr val="000000">
                    <a:alpha val="43137"/>
                  </a:srgbClr>
                </a:outerShdw>
              </a:effectLst>
            </a:endParaRPr>
          </a:p>
        </p:txBody>
      </p:sp>
      <p:sp>
        <p:nvSpPr>
          <p:cNvPr id="4" name="Rectangle 3"/>
          <p:cNvSpPr/>
          <p:nvPr/>
        </p:nvSpPr>
        <p:spPr>
          <a:xfrm>
            <a:off x="928662" y="428604"/>
            <a:ext cx="7500990" cy="714356"/>
          </a:xfrm>
          <a:prstGeom prst="rect">
            <a:avLst/>
          </a:prstGeom>
        </p:spPr>
        <p:style>
          <a:lnRef idx="3">
            <a:schemeClr val="lt1"/>
          </a:lnRef>
          <a:fillRef idx="1">
            <a:schemeClr val="accent5"/>
          </a:fillRef>
          <a:effectRef idx="1">
            <a:schemeClr val="accent5"/>
          </a:effectRef>
          <a:fontRef idx="minor">
            <a:schemeClr val="lt1"/>
          </a:fontRef>
        </p:style>
        <p:txBody>
          <a:bodyPr rtlCol="0" anchor="ctr"/>
          <a:lstStyle/>
          <a:p>
            <a:pPr algn="ctr"/>
            <a:r>
              <a:rPr lang="en-IN" sz="3200" b="1" dirty="0" smtClean="0">
                <a:effectLst>
                  <a:outerShdw blurRad="38100" dist="38100" dir="2700000" algn="tl">
                    <a:srgbClr val="000000">
                      <a:alpha val="43137"/>
                    </a:srgbClr>
                  </a:outerShdw>
                </a:effectLst>
              </a:rPr>
              <a:t>THE CLOUDS</a:t>
            </a:r>
            <a:endParaRPr lang="en-IN" sz="1400" b="1" dirty="0">
              <a:effectLst>
                <a:outerShdw blurRad="38100" dist="38100" dir="2700000" algn="tl">
                  <a:srgbClr val="000000">
                    <a:alpha val="43137"/>
                  </a:srgbClr>
                </a:outerShdw>
              </a:effectLst>
            </a:endParaRPr>
          </a:p>
        </p:txBody>
      </p:sp>
    </p:spTree>
    <p:extLst>
      <p:ext uri="{BB962C8B-B14F-4D97-AF65-F5344CB8AC3E}">
        <p14:creationId xmlns="" xmlns:p14="http://schemas.microsoft.com/office/powerpoint/2010/main" val="4288707923"/>
      </p:ext>
    </p:extLst>
  </p:cSld>
  <p:clrMapOvr>
    <a:masterClrMapping/>
  </p:clrMapOvr>
  <p:transition spd="med"/>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loud 3"/>
          <p:cNvSpPr/>
          <p:nvPr/>
        </p:nvSpPr>
        <p:spPr>
          <a:xfrm>
            <a:off x="0" y="-27384"/>
            <a:ext cx="9144000" cy="3415977"/>
          </a:xfrm>
          <a:prstGeom prst="cloud">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en-IN" dirty="0"/>
          </a:p>
        </p:txBody>
      </p:sp>
      <p:sp>
        <p:nvSpPr>
          <p:cNvPr id="5" name="tower"/>
          <p:cNvSpPr>
            <a:spLocks noEditPoints="1" noChangeArrowheads="1"/>
          </p:cNvSpPr>
          <p:nvPr/>
        </p:nvSpPr>
        <p:spPr bwMode="auto">
          <a:xfrm>
            <a:off x="1847229" y="1901837"/>
            <a:ext cx="463278" cy="904875"/>
          </a:xfrm>
          <a:custGeom>
            <a:avLst/>
            <a:gdLst>
              <a:gd name="T0" fmla="*/ 0 w 21600"/>
              <a:gd name="T1" fmla="*/ 2184 h 21600"/>
              <a:gd name="T2" fmla="*/ 6664 w 21600"/>
              <a:gd name="T3" fmla="*/ 0 h 21600"/>
              <a:gd name="T4" fmla="*/ 10800 w 21600"/>
              <a:gd name="T5" fmla="*/ 0 h 21600"/>
              <a:gd name="T6" fmla="*/ 21600 w 21600"/>
              <a:gd name="T7" fmla="*/ 0 h 21600"/>
              <a:gd name="T8" fmla="*/ 21600 w 21600"/>
              <a:gd name="T9" fmla="*/ 11649 h 21600"/>
              <a:gd name="T10" fmla="*/ 21600 w 21600"/>
              <a:gd name="T11" fmla="*/ 19416 h 21600"/>
              <a:gd name="T12" fmla="*/ 15166 w 21600"/>
              <a:gd name="T13" fmla="*/ 21600 h 21600"/>
              <a:gd name="T14" fmla="*/ 10570 w 21600"/>
              <a:gd name="T15" fmla="*/ 21600 h 21600"/>
              <a:gd name="T16" fmla="*/ 0 w 21600"/>
              <a:gd name="T17" fmla="*/ 21600 h 21600"/>
              <a:gd name="T18" fmla="*/ 0 w 21600"/>
              <a:gd name="T19" fmla="*/ 11528 h 21600"/>
              <a:gd name="T20" fmla="*/ 459 w 21600"/>
              <a:gd name="T21" fmla="*/ 22540 h 21600"/>
              <a:gd name="T22" fmla="*/ 21485 w 21600"/>
              <a:gd name="T23" fmla="*/ 27000 h 21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T20" t="T21" r="T22" b="T23"/>
            <a:pathLst>
              <a:path w="21600" h="21600" extrusionOk="0">
                <a:moveTo>
                  <a:pt x="0" y="2184"/>
                </a:moveTo>
                <a:lnTo>
                  <a:pt x="6664" y="0"/>
                </a:lnTo>
                <a:lnTo>
                  <a:pt x="10800" y="0"/>
                </a:lnTo>
                <a:lnTo>
                  <a:pt x="21600" y="0"/>
                </a:lnTo>
                <a:lnTo>
                  <a:pt x="21600" y="11649"/>
                </a:lnTo>
                <a:lnTo>
                  <a:pt x="21600" y="19416"/>
                </a:lnTo>
                <a:lnTo>
                  <a:pt x="15166" y="21600"/>
                </a:lnTo>
                <a:lnTo>
                  <a:pt x="10570" y="21600"/>
                </a:lnTo>
                <a:lnTo>
                  <a:pt x="0" y="21600"/>
                </a:lnTo>
                <a:lnTo>
                  <a:pt x="0" y="11528"/>
                </a:lnTo>
                <a:lnTo>
                  <a:pt x="0" y="2184"/>
                </a:lnTo>
                <a:close/>
              </a:path>
              <a:path w="21600" h="21600" extrusionOk="0">
                <a:moveTo>
                  <a:pt x="0" y="2184"/>
                </a:moveTo>
                <a:lnTo>
                  <a:pt x="0" y="2184"/>
                </a:lnTo>
                <a:lnTo>
                  <a:pt x="14706" y="2184"/>
                </a:lnTo>
                <a:lnTo>
                  <a:pt x="21600" y="0"/>
                </a:lnTo>
                <a:moveTo>
                  <a:pt x="0" y="2184"/>
                </a:moveTo>
                <a:lnTo>
                  <a:pt x="14706" y="2184"/>
                </a:lnTo>
                <a:lnTo>
                  <a:pt x="14706" y="5339"/>
                </a:lnTo>
                <a:lnTo>
                  <a:pt x="14706" y="17474"/>
                </a:lnTo>
                <a:lnTo>
                  <a:pt x="14706" y="21600"/>
                </a:lnTo>
                <a:moveTo>
                  <a:pt x="1149" y="3034"/>
                </a:moveTo>
                <a:lnTo>
                  <a:pt x="13328" y="3034"/>
                </a:lnTo>
                <a:lnTo>
                  <a:pt x="13328" y="3519"/>
                </a:lnTo>
                <a:lnTo>
                  <a:pt x="1149" y="3519"/>
                </a:lnTo>
                <a:lnTo>
                  <a:pt x="1149" y="3034"/>
                </a:lnTo>
                <a:moveTo>
                  <a:pt x="1149" y="4490"/>
                </a:moveTo>
                <a:lnTo>
                  <a:pt x="13328" y="4490"/>
                </a:lnTo>
                <a:lnTo>
                  <a:pt x="13328" y="4854"/>
                </a:lnTo>
                <a:lnTo>
                  <a:pt x="1149" y="4854"/>
                </a:lnTo>
                <a:lnTo>
                  <a:pt x="1149" y="4490"/>
                </a:lnTo>
                <a:moveTo>
                  <a:pt x="1149" y="5946"/>
                </a:moveTo>
                <a:lnTo>
                  <a:pt x="13328" y="5946"/>
                </a:lnTo>
                <a:lnTo>
                  <a:pt x="13328" y="6310"/>
                </a:lnTo>
                <a:lnTo>
                  <a:pt x="1149" y="6310"/>
                </a:lnTo>
                <a:lnTo>
                  <a:pt x="1149" y="5946"/>
                </a:lnTo>
              </a:path>
            </a:pathLst>
          </a:custGeom>
          <a:solidFill>
            <a:srgbClr val="FFFFCC"/>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IN"/>
          </a:p>
        </p:txBody>
      </p:sp>
      <p:sp>
        <p:nvSpPr>
          <p:cNvPr id="6" name="tower"/>
          <p:cNvSpPr>
            <a:spLocks noEditPoints="1" noChangeArrowheads="1"/>
          </p:cNvSpPr>
          <p:nvPr/>
        </p:nvSpPr>
        <p:spPr bwMode="auto">
          <a:xfrm>
            <a:off x="1394792" y="1942515"/>
            <a:ext cx="452437" cy="904875"/>
          </a:xfrm>
          <a:custGeom>
            <a:avLst/>
            <a:gdLst>
              <a:gd name="T0" fmla="*/ 0 w 21600"/>
              <a:gd name="T1" fmla="*/ 2184 h 21600"/>
              <a:gd name="T2" fmla="*/ 6664 w 21600"/>
              <a:gd name="T3" fmla="*/ 0 h 21600"/>
              <a:gd name="T4" fmla="*/ 10800 w 21600"/>
              <a:gd name="T5" fmla="*/ 0 h 21600"/>
              <a:gd name="T6" fmla="*/ 21600 w 21600"/>
              <a:gd name="T7" fmla="*/ 0 h 21600"/>
              <a:gd name="T8" fmla="*/ 21600 w 21600"/>
              <a:gd name="T9" fmla="*/ 11649 h 21600"/>
              <a:gd name="T10" fmla="*/ 21600 w 21600"/>
              <a:gd name="T11" fmla="*/ 19416 h 21600"/>
              <a:gd name="T12" fmla="*/ 15166 w 21600"/>
              <a:gd name="T13" fmla="*/ 21600 h 21600"/>
              <a:gd name="T14" fmla="*/ 10570 w 21600"/>
              <a:gd name="T15" fmla="*/ 21600 h 21600"/>
              <a:gd name="T16" fmla="*/ 0 w 21600"/>
              <a:gd name="T17" fmla="*/ 21600 h 21600"/>
              <a:gd name="T18" fmla="*/ 0 w 21600"/>
              <a:gd name="T19" fmla="*/ 11528 h 21600"/>
              <a:gd name="T20" fmla="*/ 459 w 21600"/>
              <a:gd name="T21" fmla="*/ 22540 h 21600"/>
              <a:gd name="T22" fmla="*/ 21485 w 21600"/>
              <a:gd name="T23" fmla="*/ 27000 h 21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T20" t="T21" r="T22" b="T23"/>
            <a:pathLst>
              <a:path w="21600" h="21600" extrusionOk="0">
                <a:moveTo>
                  <a:pt x="0" y="2184"/>
                </a:moveTo>
                <a:lnTo>
                  <a:pt x="6664" y="0"/>
                </a:lnTo>
                <a:lnTo>
                  <a:pt x="10800" y="0"/>
                </a:lnTo>
                <a:lnTo>
                  <a:pt x="21600" y="0"/>
                </a:lnTo>
                <a:lnTo>
                  <a:pt x="21600" y="11649"/>
                </a:lnTo>
                <a:lnTo>
                  <a:pt x="21600" y="19416"/>
                </a:lnTo>
                <a:lnTo>
                  <a:pt x="15166" y="21600"/>
                </a:lnTo>
                <a:lnTo>
                  <a:pt x="10570" y="21600"/>
                </a:lnTo>
                <a:lnTo>
                  <a:pt x="0" y="21600"/>
                </a:lnTo>
                <a:lnTo>
                  <a:pt x="0" y="11528"/>
                </a:lnTo>
                <a:lnTo>
                  <a:pt x="0" y="2184"/>
                </a:lnTo>
                <a:close/>
              </a:path>
              <a:path w="21600" h="21600" extrusionOk="0">
                <a:moveTo>
                  <a:pt x="0" y="2184"/>
                </a:moveTo>
                <a:lnTo>
                  <a:pt x="0" y="2184"/>
                </a:lnTo>
                <a:lnTo>
                  <a:pt x="14706" y="2184"/>
                </a:lnTo>
                <a:lnTo>
                  <a:pt x="21600" y="0"/>
                </a:lnTo>
                <a:moveTo>
                  <a:pt x="0" y="2184"/>
                </a:moveTo>
                <a:lnTo>
                  <a:pt x="14706" y="2184"/>
                </a:lnTo>
                <a:lnTo>
                  <a:pt x="14706" y="5339"/>
                </a:lnTo>
                <a:lnTo>
                  <a:pt x="14706" y="17474"/>
                </a:lnTo>
                <a:lnTo>
                  <a:pt x="14706" y="21600"/>
                </a:lnTo>
                <a:moveTo>
                  <a:pt x="1149" y="3034"/>
                </a:moveTo>
                <a:lnTo>
                  <a:pt x="13328" y="3034"/>
                </a:lnTo>
                <a:lnTo>
                  <a:pt x="13328" y="3519"/>
                </a:lnTo>
                <a:lnTo>
                  <a:pt x="1149" y="3519"/>
                </a:lnTo>
                <a:lnTo>
                  <a:pt x="1149" y="3034"/>
                </a:lnTo>
                <a:moveTo>
                  <a:pt x="1149" y="4490"/>
                </a:moveTo>
                <a:lnTo>
                  <a:pt x="13328" y="4490"/>
                </a:lnTo>
                <a:lnTo>
                  <a:pt x="13328" y="4854"/>
                </a:lnTo>
                <a:lnTo>
                  <a:pt x="1149" y="4854"/>
                </a:lnTo>
                <a:lnTo>
                  <a:pt x="1149" y="4490"/>
                </a:lnTo>
                <a:moveTo>
                  <a:pt x="1149" y="5946"/>
                </a:moveTo>
                <a:lnTo>
                  <a:pt x="13328" y="5946"/>
                </a:lnTo>
                <a:lnTo>
                  <a:pt x="13328" y="6310"/>
                </a:lnTo>
                <a:lnTo>
                  <a:pt x="1149" y="6310"/>
                </a:lnTo>
                <a:lnTo>
                  <a:pt x="1149" y="5946"/>
                </a:lnTo>
              </a:path>
            </a:pathLst>
          </a:custGeom>
          <a:solidFill>
            <a:srgbClr val="FFFFCC"/>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IN"/>
          </a:p>
        </p:txBody>
      </p:sp>
      <p:sp>
        <p:nvSpPr>
          <p:cNvPr id="7" name="tower"/>
          <p:cNvSpPr>
            <a:spLocks noEditPoints="1" noChangeArrowheads="1"/>
          </p:cNvSpPr>
          <p:nvPr/>
        </p:nvSpPr>
        <p:spPr bwMode="auto">
          <a:xfrm>
            <a:off x="942355" y="1928318"/>
            <a:ext cx="452437" cy="904875"/>
          </a:xfrm>
          <a:custGeom>
            <a:avLst/>
            <a:gdLst>
              <a:gd name="T0" fmla="*/ 0 w 21600"/>
              <a:gd name="T1" fmla="*/ 2184 h 21600"/>
              <a:gd name="T2" fmla="*/ 6664 w 21600"/>
              <a:gd name="T3" fmla="*/ 0 h 21600"/>
              <a:gd name="T4" fmla="*/ 10800 w 21600"/>
              <a:gd name="T5" fmla="*/ 0 h 21600"/>
              <a:gd name="T6" fmla="*/ 21600 w 21600"/>
              <a:gd name="T7" fmla="*/ 0 h 21600"/>
              <a:gd name="T8" fmla="*/ 21600 w 21600"/>
              <a:gd name="T9" fmla="*/ 11649 h 21600"/>
              <a:gd name="T10" fmla="*/ 21600 w 21600"/>
              <a:gd name="T11" fmla="*/ 19416 h 21600"/>
              <a:gd name="T12" fmla="*/ 15166 w 21600"/>
              <a:gd name="T13" fmla="*/ 21600 h 21600"/>
              <a:gd name="T14" fmla="*/ 10570 w 21600"/>
              <a:gd name="T15" fmla="*/ 21600 h 21600"/>
              <a:gd name="T16" fmla="*/ 0 w 21600"/>
              <a:gd name="T17" fmla="*/ 21600 h 21600"/>
              <a:gd name="T18" fmla="*/ 0 w 21600"/>
              <a:gd name="T19" fmla="*/ 11528 h 21600"/>
              <a:gd name="T20" fmla="*/ 459 w 21600"/>
              <a:gd name="T21" fmla="*/ 22540 h 21600"/>
              <a:gd name="T22" fmla="*/ 21485 w 21600"/>
              <a:gd name="T23" fmla="*/ 27000 h 21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T20" t="T21" r="T22" b="T23"/>
            <a:pathLst>
              <a:path w="21600" h="21600" extrusionOk="0">
                <a:moveTo>
                  <a:pt x="0" y="2184"/>
                </a:moveTo>
                <a:lnTo>
                  <a:pt x="6664" y="0"/>
                </a:lnTo>
                <a:lnTo>
                  <a:pt x="10800" y="0"/>
                </a:lnTo>
                <a:lnTo>
                  <a:pt x="21600" y="0"/>
                </a:lnTo>
                <a:lnTo>
                  <a:pt x="21600" y="11649"/>
                </a:lnTo>
                <a:lnTo>
                  <a:pt x="21600" y="19416"/>
                </a:lnTo>
                <a:lnTo>
                  <a:pt x="15166" y="21600"/>
                </a:lnTo>
                <a:lnTo>
                  <a:pt x="10570" y="21600"/>
                </a:lnTo>
                <a:lnTo>
                  <a:pt x="0" y="21600"/>
                </a:lnTo>
                <a:lnTo>
                  <a:pt x="0" y="11528"/>
                </a:lnTo>
                <a:lnTo>
                  <a:pt x="0" y="2184"/>
                </a:lnTo>
                <a:close/>
              </a:path>
              <a:path w="21600" h="21600" extrusionOk="0">
                <a:moveTo>
                  <a:pt x="0" y="2184"/>
                </a:moveTo>
                <a:lnTo>
                  <a:pt x="0" y="2184"/>
                </a:lnTo>
                <a:lnTo>
                  <a:pt x="14706" y="2184"/>
                </a:lnTo>
                <a:lnTo>
                  <a:pt x="21600" y="0"/>
                </a:lnTo>
                <a:moveTo>
                  <a:pt x="0" y="2184"/>
                </a:moveTo>
                <a:lnTo>
                  <a:pt x="14706" y="2184"/>
                </a:lnTo>
                <a:lnTo>
                  <a:pt x="14706" y="5339"/>
                </a:lnTo>
                <a:lnTo>
                  <a:pt x="14706" y="17474"/>
                </a:lnTo>
                <a:lnTo>
                  <a:pt x="14706" y="21600"/>
                </a:lnTo>
                <a:moveTo>
                  <a:pt x="1149" y="3034"/>
                </a:moveTo>
                <a:lnTo>
                  <a:pt x="13328" y="3034"/>
                </a:lnTo>
                <a:lnTo>
                  <a:pt x="13328" y="3519"/>
                </a:lnTo>
                <a:lnTo>
                  <a:pt x="1149" y="3519"/>
                </a:lnTo>
                <a:lnTo>
                  <a:pt x="1149" y="3034"/>
                </a:lnTo>
                <a:moveTo>
                  <a:pt x="1149" y="4490"/>
                </a:moveTo>
                <a:lnTo>
                  <a:pt x="13328" y="4490"/>
                </a:lnTo>
                <a:lnTo>
                  <a:pt x="13328" y="4854"/>
                </a:lnTo>
                <a:lnTo>
                  <a:pt x="1149" y="4854"/>
                </a:lnTo>
                <a:lnTo>
                  <a:pt x="1149" y="4490"/>
                </a:lnTo>
                <a:moveTo>
                  <a:pt x="1149" y="5946"/>
                </a:moveTo>
                <a:lnTo>
                  <a:pt x="13328" y="5946"/>
                </a:lnTo>
                <a:lnTo>
                  <a:pt x="13328" y="6310"/>
                </a:lnTo>
                <a:lnTo>
                  <a:pt x="1149" y="6310"/>
                </a:lnTo>
                <a:lnTo>
                  <a:pt x="1149" y="5946"/>
                </a:lnTo>
              </a:path>
            </a:pathLst>
          </a:custGeom>
          <a:solidFill>
            <a:srgbClr val="FFFFCC"/>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IN"/>
          </a:p>
        </p:txBody>
      </p:sp>
      <p:sp>
        <p:nvSpPr>
          <p:cNvPr id="8" name="Rectangle 7"/>
          <p:cNvSpPr/>
          <p:nvPr/>
        </p:nvSpPr>
        <p:spPr>
          <a:xfrm>
            <a:off x="1081620" y="1330923"/>
            <a:ext cx="1531218" cy="432048"/>
          </a:xfrm>
          <a:prstGeom prst="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en-IN" dirty="0" smtClean="0"/>
              <a:t>SERVER</a:t>
            </a:r>
            <a:endParaRPr lang="en-IN" dirty="0"/>
          </a:p>
        </p:txBody>
      </p:sp>
      <p:sp>
        <p:nvSpPr>
          <p:cNvPr id="9" name="Rounded Rectangle 8"/>
          <p:cNvSpPr/>
          <p:nvPr/>
        </p:nvSpPr>
        <p:spPr>
          <a:xfrm>
            <a:off x="2900797" y="1959547"/>
            <a:ext cx="864096" cy="873647"/>
          </a:xfrm>
          <a:prstGeom prst="roundRect">
            <a:avLst/>
          </a:prstGeom>
        </p:spPr>
        <p:style>
          <a:lnRef idx="0">
            <a:schemeClr val="accent4"/>
          </a:lnRef>
          <a:fillRef idx="3">
            <a:schemeClr val="accent4"/>
          </a:fillRef>
          <a:effectRef idx="3">
            <a:schemeClr val="accent4"/>
          </a:effectRef>
          <a:fontRef idx="minor">
            <a:schemeClr val="lt1"/>
          </a:fontRef>
        </p:style>
        <p:txBody>
          <a:bodyPr rtlCol="0" anchor="ctr"/>
          <a:lstStyle/>
          <a:p>
            <a:pPr algn="ctr"/>
            <a:r>
              <a:rPr lang="en-IN" b="1" dirty="0" smtClean="0"/>
              <a:t>OS</a:t>
            </a:r>
            <a:endParaRPr lang="en-IN" b="1" dirty="0"/>
          </a:p>
        </p:txBody>
      </p:sp>
      <p:sp>
        <p:nvSpPr>
          <p:cNvPr id="10" name="Rectangle 9"/>
          <p:cNvSpPr/>
          <p:nvPr/>
        </p:nvSpPr>
        <p:spPr>
          <a:xfrm>
            <a:off x="2963838" y="1036603"/>
            <a:ext cx="1205086" cy="720080"/>
          </a:xfrm>
          <a:prstGeom prst="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en-IN" dirty="0" smtClean="0"/>
              <a:t>VISUAL</a:t>
            </a:r>
          </a:p>
          <a:p>
            <a:pPr algn="ctr"/>
            <a:r>
              <a:rPr lang="en-IN" dirty="0" smtClean="0"/>
              <a:t>DESKTOP </a:t>
            </a:r>
            <a:endParaRPr lang="en-IN" dirty="0"/>
          </a:p>
        </p:txBody>
      </p:sp>
      <p:sp>
        <p:nvSpPr>
          <p:cNvPr id="2" name="Rounded Rectangle 1"/>
          <p:cNvSpPr/>
          <p:nvPr/>
        </p:nvSpPr>
        <p:spPr>
          <a:xfrm>
            <a:off x="4553300" y="1959546"/>
            <a:ext cx="792088" cy="873647"/>
          </a:xfrm>
          <a:prstGeom prst="roundRect">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en-IN" dirty="0"/>
          </a:p>
        </p:txBody>
      </p:sp>
      <p:sp>
        <p:nvSpPr>
          <p:cNvPr id="3" name="Rectangle 2"/>
          <p:cNvSpPr/>
          <p:nvPr/>
        </p:nvSpPr>
        <p:spPr>
          <a:xfrm>
            <a:off x="4301505" y="982157"/>
            <a:ext cx="1315194" cy="720080"/>
          </a:xfrm>
          <a:prstGeom prst="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en-IN" dirty="0" smtClean="0"/>
              <a:t>SOFT WARE PLATFORM</a:t>
            </a:r>
          </a:p>
        </p:txBody>
      </p:sp>
      <p:sp>
        <p:nvSpPr>
          <p:cNvPr id="12" name="Donut 11"/>
          <p:cNvSpPr/>
          <p:nvPr/>
        </p:nvSpPr>
        <p:spPr>
          <a:xfrm>
            <a:off x="5036675" y="2576389"/>
            <a:ext cx="308713" cy="288032"/>
          </a:xfrm>
          <a:prstGeom prst="donu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lang="en-IN">
              <a:solidFill>
                <a:schemeClr val="tx1"/>
              </a:solidFill>
            </a:endParaRPr>
          </a:p>
        </p:txBody>
      </p:sp>
      <p:sp>
        <p:nvSpPr>
          <p:cNvPr id="13" name="Rectangle 12"/>
          <p:cNvSpPr/>
          <p:nvPr/>
        </p:nvSpPr>
        <p:spPr>
          <a:xfrm>
            <a:off x="5739680" y="1258915"/>
            <a:ext cx="1584176" cy="504056"/>
          </a:xfrm>
          <a:prstGeom prst="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en-IN" dirty="0" smtClean="0"/>
              <a:t>APPLACATION</a:t>
            </a:r>
            <a:endParaRPr lang="en-IN" dirty="0"/>
          </a:p>
        </p:txBody>
      </p:sp>
      <p:sp>
        <p:nvSpPr>
          <p:cNvPr id="14" name="Rounded Rectangle 13"/>
          <p:cNvSpPr/>
          <p:nvPr/>
        </p:nvSpPr>
        <p:spPr>
          <a:xfrm>
            <a:off x="6105450" y="2119212"/>
            <a:ext cx="322734" cy="329778"/>
          </a:xfrm>
          <a:prstGeom prst="roundRect">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en-IN"/>
          </a:p>
        </p:txBody>
      </p:sp>
      <p:sp>
        <p:nvSpPr>
          <p:cNvPr id="18" name="Rounded Rectangle 17"/>
          <p:cNvSpPr/>
          <p:nvPr/>
        </p:nvSpPr>
        <p:spPr>
          <a:xfrm>
            <a:off x="6105450" y="2576389"/>
            <a:ext cx="322734" cy="329778"/>
          </a:xfrm>
          <a:prstGeom prst="roundRect">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en-IN"/>
          </a:p>
        </p:txBody>
      </p:sp>
      <p:sp>
        <p:nvSpPr>
          <p:cNvPr id="19" name="Rounded Rectangle 18"/>
          <p:cNvSpPr/>
          <p:nvPr/>
        </p:nvSpPr>
        <p:spPr>
          <a:xfrm>
            <a:off x="6531768" y="2576389"/>
            <a:ext cx="322734" cy="329778"/>
          </a:xfrm>
          <a:prstGeom prst="roundRect">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en-IN"/>
          </a:p>
        </p:txBody>
      </p:sp>
      <p:sp>
        <p:nvSpPr>
          <p:cNvPr id="20" name="Rounded Rectangle 19"/>
          <p:cNvSpPr/>
          <p:nvPr/>
        </p:nvSpPr>
        <p:spPr>
          <a:xfrm>
            <a:off x="6531768" y="2110234"/>
            <a:ext cx="322734" cy="329778"/>
          </a:xfrm>
          <a:prstGeom prst="roundRect">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en-IN"/>
          </a:p>
        </p:txBody>
      </p:sp>
      <p:sp>
        <p:nvSpPr>
          <p:cNvPr id="21" name="Rectangle 20"/>
          <p:cNvSpPr/>
          <p:nvPr/>
        </p:nvSpPr>
        <p:spPr>
          <a:xfrm>
            <a:off x="7579332" y="1258915"/>
            <a:ext cx="1080120" cy="818626"/>
          </a:xfrm>
          <a:prstGeom prst="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en-IN" dirty="0" smtClean="0"/>
              <a:t>STORAGE/DATA</a:t>
            </a:r>
            <a:endParaRPr lang="en-IN" dirty="0"/>
          </a:p>
        </p:txBody>
      </p:sp>
      <p:sp>
        <p:nvSpPr>
          <p:cNvPr id="22" name="Rounded Rectangle 21"/>
          <p:cNvSpPr/>
          <p:nvPr/>
        </p:nvSpPr>
        <p:spPr>
          <a:xfrm>
            <a:off x="7729182" y="2250937"/>
            <a:ext cx="780420" cy="144016"/>
          </a:xfrm>
          <a:prstGeom prst="roundRect">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en-IN"/>
          </a:p>
        </p:txBody>
      </p:sp>
      <p:sp>
        <p:nvSpPr>
          <p:cNvPr id="26" name="Rounded Rectangle 25"/>
          <p:cNvSpPr/>
          <p:nvPr/>
        </p:nvSpPr>
        <p:spPr>
          <a:xfrm>
            <a:off x="7729182" y="2416110"/>
            <a:ext cx="780420" cy="144016"/>
          </a:xfrm>
          <a:prstGeom prst="roundRect">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en-IN"/>
          </a:p>
        </p:txBody>
      </p:sp>
      <p:sp>
        <p:nvSpPr>
          <p:cNvPr id="27" name="Rounded Rectangle 26"/>
          <p:cNvSpPr/>
          <p:nvPr/>
        </p:nvSpPr>
        <p:spPr>
          <a:xfrm>
            <a:off x="7729182" y="2541123"/>
            <a:ext cx="780420" cy="144016"/>
          </a:xfrm>
          <a:prstGeom prst="roundRect">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en-IN"/>
          </a:p>
        </p:txBody>
      </p:sp>
      <p:sp>
        <p:nvSpPr>
          <p:cNvPr id="28" name="Rounded Rectangle 27"/>
          <p:cNvSpPr/>
          <p:nvPr/>
        </p:nvSpPr>
        <p:spPr>
          <a:xfrm>
            <a:off x="7729182" y="2689178"/>
            <a:ext cx="780420" cy="144016"/>
          </a:xfrm>
          <a:prstGeom prst="roundRect">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en-IN"/>
          </a:p>
        </p:txBody>
      </p:sp>
      <p:sp>
        <p:nvSpPr>
          <p:cNvPr id="29" name="Down Arrow 28"/>
          <p:cNvSpPr/>
          <p:nvPr/>
        </p:nvSpPr>
        <p:spPr>
          <a:xfrm>
            <a:off x="4611749" y="3415977"/>
            <a:ext cx="408910" cy="977021"/>
          </a:xfrm>
          <a:prstGeom prst="downArrow">
            <a:avLst/>
          </a:prstGeom>
        </p:spPr>
        <p:style>
          <a:lnRef idx="0">
            <a:schemeClr val="accent5"/>
          </a:lnRef>
          <a:fillRef idx="3">
            <a:schemeClr val="accent5"/>
          </a:fillRef>
          <a:effectRef idx="3">
            <a:schemeClr val="accent5"/>
          </a:effectRef>
          <a:fontRef idx="minor">
            <a:schemeClr val="lt1"/>
          </a:fontRef>
        </p:style>
        <p:txBody>
          <a:bodyPr rtlCol="0" anchor="ctr"/>
          <a:lstStyle/>
          <a:p>
            <a:pPr algn="ctr"/>
            <a:endParaRPr lang="en-IN"/>
          </a:p>
        </p:txBody>
      </p:sp>
      <p:pic>
        <p:nvPicPr>
          <p:cNvPr id="1026" name="Picture 2" descr="C:\Program Files (x86)\Microsoft Office\MEDIA\CAGCAT10\j0285750.wmf"/>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7894073" y="5941155"/>
            <a:ext cx="1231058" cy="756529"/>
          </a:xfrm>
          <a:prstGeom prst="rect">
            <a:avLst/>
          </a:prstGeom>
          <a:noFill/>
          <a:extLst>
            <a:ext uri="{909E8E84-426E-40DD-AFC4-6F175D3DCCD1}">
              <a14:hiddenFill xmlns="" xmlns:a14="http://schemas.microsoft.com/office/drawing/2010/main">
                <a:solidFill>
                  <a:srgbClr val="FFFFFF"/>
                </a:solidFill>
              </a14:hiddenFill>
            </a:ext>
          </a:extLst>
        </p:spPr>
      </p:pic>
      <p:pic>
        <p:nvPicPr>
          <p:cNvPr id="1027" name="Picture 3" descr="C:\Program Files (x86)\Microsoft Office\MEDIA\CAGCAT10\j0285750.wmf"/>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6483221" y="5969044"/>
            <a:ext cx="1275359" cy="783754"/>
          </a:xfrm>
          <a:prstGeom prst="rect">
            <a:avLst/>
          </a:prstGeom>
          <a:noFill/>
          <a:extLst>
            <a:ext uri="{909E8E84-426E-40DD-AFC4-6F175D3DCCD1}">
              <a14:hiddenFill xmlns="" xmlns:a14="http://schemas.microsoft.com/office/drawing/2010/main">
                <a:solidFill>
                  <a:srgbClr val="FFFFFF"/>
                </a:solidFill>
              </a14:hiddenFill>
            </a:ext>
          </a:extLst>
        </p:spPr>
      </p:pic>
      <p:pic>
        <p:nvPicPr>
          <p:cNvPr id="1028" name="Picture 4" descr="C:\Program Files (x86)\Microsoft Office\MEDIA\CAGCAT10\j0285750.wmf"/>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5235873" y="5833812"/>
            <a:ext cx="1238355" cy="761014"/>
          </a:xfrm>
          <a:prstGeom prst="rect">
            <a:avLst/>
          </a:prstGeom>
          <a:noFill/>
          <a:extLst>
            <a:ext uri="{909E8E84-426E-40DD-AFC4-6F175D3DCCD1}">
              <a14:hiddenFill xmlns="" xmlns:a14="http://schemas.microsoft.com/office/drawing/2010/main">
                <a:solidFill>
                  <a:srgbClr val="FFFFFF"/>
                </a:solidFill>
              </a14:hiddenFill>
            </a:ext>
          </a:extLst>
        </p:spPr>
      </p:pic>
      <p:sp>
        <p:nvSpPr>
          <p:cNvPr id="30" name="laptop"/>
          <p:cNvSpPr>
            <a:spLocks noEditPoints="1" noChangeArrowheads="1"/>
          </p:cNvSpPr>
          <p:nvPr/>
        </p:nvSpPr>
        <p:spPr bwMode="auto">
          <a:xfrm>
            <a:off x="2310122" y="6012727"/>
            <a:ext cx="834132" cy="681038"/>
          </a:xfrm>
          <a:custGeom>
            <a:avLst/>
            <a:gdLst>
              <a:gd name="T0" fmla="*/ 3362 w 21600"/>
              <a:gd name="T1" fmla="*/ 0 h 21600"/>
              <a:gd name="T2" fmla="*/ 3362 w 21600"/>
              <a:gd name="T3" fmla="*/ 7173 h 21600"/>
              <a:gd name="T4" fmla="*/ 18327 w 21600"/>
              <a:gd name="T5" fmla="*/ 0 h 21600"/>
              <a:gd name="T6" fmla="*/ 18327 w 21600"/>
              <a:gd name="T7" fmla="*/ 7173 h 21600"/>
              <a:gd name="T8" fmla="*/ 10800 w 21600"/>
              <a:gd name="T9" fmla="*/ 0 h 21600"/>
              <a:gd name="T10" fmla="*/ 10800 w 21600"/>
              <a:gd name="T11" fmla="*/ 21600 h 21600"/>
              <a:gd name="T12" fmla="*/ 0 w 21600"/>
              <a:gd name="T13" fmla="*/ 21600 h 21600"/>
              <a:gd name="T14" fmla="*/ 21600 w 21600"/>
              <a:gd name="T15" fmla="*/ 21600 h 21600"/>
              <a:gd name="T16" fmla="*/ 4445 w 21600"/>
              <a:gd name="T17" fmla="*/ 1858 h 21600"/>
              <a:gd name="T18" fmla="*/ 17311 w 21600"/>
              <a:gd name="T19" fmla="*/ 12323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extrusionOk="0">
                <a:moveTo>
                  <a:pt x="3362" y="0"/>
                </a:moveTo>
                <a:lnTo>
                  <a:pt x="18327" y="0"/>
                </a:lnTo>
                <a:lnTo>
                  <a:pt x="18327" y="14347"/>
                </a:lnTo>
                <a:lnTo>
                  <a:pt x="3362" y="14347"/>
                </a:lnTo>
                <a:lnTo>
                  <a:pt x="3362" y="0"/>
                </a:lnTo>
                <a:close/>
              </a:path>
              <a:path w="21600" h="21600" extrusionOk="0">
                <a:moveTo>
                  <a:pt x="3340" y="15068"/>
                </a:moveTo>
                <a:lnTo>
                  <a:pt x="0" y="19877"/>
                </a:lnTo>
                <a:lnTo>
                  <a:pt x="21600" y="19877"/>
                </a:lnTo>
                <a:lnTo>
                  <a:pt x="18327" y="15068"/>
                </a:lnTo>
                <a:lnTo>
                  <a:pt x="3340" y="15068"/>
                </a:lnTo>
                <a:close/>
              </a:path>
              <a:path w="21600" h="21600" extrusionOk="0">
                <a:moveTo>
                  <a:pt x="0" y="19877"/>
                </a:moveTo>
                <a:lnTo>
                  <a:pt x="0" y="21600"/>
                </a:lnTo>
                <a:lnTo>
                  <a:pt x="21600" y="21600"/>
                </a:lnTo>
                <a:lnTo>
                  <a:pt x="21600" y="19877"/>
                </a:lnTo>
                <a:lnTo>
                  <a:pt x="0" y="19877"/>
                </a:lnTo>
                <a:close/>
              </a:path>
              <a:path w="21600" h="21600" extrusionOk="0">
                <a:moveTo>
                  <a:pt x="4186" y="1523"/>
                </a:moveTo>
                <a:lnTo>
                  <a:pt x="17547" y="1523"/>
                </a:lnTo>
                <a:lnTo>
                  <a:pt x="17547" y="12744"/>
                </a:lnTo>
                <a:lnTo>
                  <a:pt x="4186" y="12744"/>
                </a:lnTo>
                <a:lnTo>
                  <a:pt x="4186" y="1523"/>
                </a:lnTo>
                <a:close/>
              </a:path>
              <a:path w="21600" h="21600" extrusionOk="0">
                <a:moveTo>
                  <a:pt x="3318" y="15549"/>
                </a:moveTo>
                <a:lnTo>
                  <a:pt x="2917" y="16110"/>
                </a:lnTo>
                <a:lnTo>
                  <a:pt x="18727" y="16110"/>
                </a:lnTo>
                <a:lnTo>
                  <a:pt x="18327" y="15549"/>
                </a:lnTo>
                <a:lnTo>
                  <a:pt x="3318" y="15549"/>
                </a:lnTo>
                <a:close/>
              </a:path>
              <a:path w="21600" h="21600" extrusionOk="0">
                <a:moveTo>
                  <a:pt x="6213" y="18314"/>
                </a:moveTo>
                <a:lnTo>
                  <a:pt x="5946" y="18875"/>
                </a:lnTo>
                <a:lnTo>
                  <a:pt x="15766" y="18875"/>
                </a:lnTo>
                <a:lnTo>
                  <a:pt x="15499" y="18314"/>
                </a:lnTo>
                <a:lnTo>
                  <a:pt x="6213" y="18314"/>
                </a:lnTo>
                <a:close/>
              </a:path>
              <a:path w="21600" h="21600" extrusionOk="0">
                <a:moveTo>
                  <a:pt x="2828" y="16471"/>
                </a:moveTo>
                <a:lnTo>
                  <a:pt x="2405" y="17072"/>
                </a:lnTo>
                <a:lnTo>
                  <a:pt x="19284" y="17072"/>
                </a:lnTo>
                <a:lnTo>
                  <a:pt x="18839" y="16471"/>
                </a:lnTo>
                <a:lnTo>
                  <a:pt x="2828" y="16471"/>
                </a:lnTo>
                <a:close/>
              </a:path>
              <a:path w="21600" h="21600" extrusionOk="0">
                <a:moveTo>
                  <a:pt x="2316" y="17352"/>
                </a:moveTo>
                <a:lnTo>
                  <a:pt x="1871" y="17953"/>
                </a:lnTo>
                <a:lnTo>
                  <a:pt x="19863" y="17953"/>
                </a:lnTo>
                <a:lnTo>
                  <a:pt x="19395" y="17352"/>
                </a:lnTo>
                <a:lnTo>
                  <a:pt x="2316" y="17352"/>
                </a:lnTo>
                <a:close/>
              </a:path>
            </a:pathLst>
          </a:custGeom>
          <a:solidFill>
            <a:srgbClr val="C0C0C0"/>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IN"/>
          </a:p>
        </p:txBody>
      </p:sp>
      <p:sp>
        <p:nvSpPr>
          <p:cNvPr id="31" name="modem"/>
          <p:cNvSpPr>
            <a:spLocks noEditPoints="1" noChangeArrowheads="1"/>
          </p:cNvSpPr>
          <p:nvPr/>
        </p:nvSpPr>
        <p:spPr bwMode="auto">
          <a:xfrm>
            <a:off x="6843007" y="4392998"/>
            <a:ext cx="886175" cy="331980"/>
          </a:xfrm>
          <a:custGeom>
            <a:avLst/>
            <a:gdLst>
              <a:gd name="T0" fmla="*/ 0 w 21600"/>
              <a:gd name="T1" fmla="*/ 5152 h 21600"/>
              <a:gd name="T2" fmla="*/ 2941 w 21600"/>
              <a:gd name="T3" fmla="*/ 0 h 21600"/>
              <a:gd name="T4" fmla="*/ 18625 w 21600"/>
              <a:gd name="T5" fmla="*/ 0 h 21600"/>
              <a:gd name="T6" fmla="*/ 21600 w 21600"/>
              <a:gd name="T7" fmla="*/ 5152 h 21600"/>
              <a:gd name="T8" fmla="*/ 21600 w 21600"/>
              <a:gd name="T9" fmla="*/ 21600 h 21600"/>
              <a:gd name="T10" fmla="*/ 0 w 21600"/>
              <a:gd name="T11" fmla="*/ 21600 h 21600"/>
              <a:gd name="T12" fmla="*/ 10800 w 21600"/>
              <a:gd name="T13" fmla="*/ 0 h 21600"/>
              <a:gd name="T14" fmla="*/ 10800 w 21600"/>
              <a:gd name="T15" fmla="*/ 21600 h 21600"/>
              <a:gd name="T16" fmla="*/ 0 w 21600"/>
              <a:gd name="T17" fmla="*/ 13376 h 21600"/>
              <a:gd name="T18" fmla="*/ 21600 w 21600"/>
              <a:gd name="T19" fmla="*/ 13376 h 21600"/>
              <a:gd name="T20" fmla="*/ 400 w 21600"/>
              <a:gd name="T21" fmla="*/ 22400 h 21600"/>
              <a:gd name="T22" fmla="*/ 21200 w 21600"/>
              <a:gd name="T23" fmla="*/ 30000 h 21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T20" t="T21" r="T22" b="T23"/>
            <a:pathLst>
              <a:path w="21600" h="21600" extrusionOk="0">
                <a:moveTo>
                  <a:pt x="0" y="5152"/>
                </a:moveTo>
                <a:lnTo>
                  <a:pt x="2941" y="0"/>
                </a:lnTo>
                <a:lnTo>
                  <a:pt x="18625" y="0"/>
                </a:lnTo>
                <a:lnTo>
                  <a:pt x="21600" y="5152"/>
                </a:lnTo>
                <a:lnTo>
                  <a:pt x="21600" y="21600"/>
                </a:lnTo>
                <a:lnTo>
                  <a:pt x="0" y="21600"/>
                </a:lnTo>
                <a:lnTo>
                  <a:pt x="0" y="5152"/>
                </a:lnTo>
                <a:close/>
              </a:path>
              <a:path w="21600" h="21600" extrusionOk="0">
                <a:moveTo>
                  <a:pt x="0" y="5251"/>
                </a:moveTo>
                <a:lnTo>
                  <a:pt x="21600" y="5251"/>
                </a:lnTo>
                <a:moveTo>
                  <a:pt x="1961" y="11791"/>
                </a:moveTo>
                <a:lnTo>
                  <a:pt x="1961" y="14268"/>
                </a:lnTo>
                <a:lnTo>
                  <a:pt x="2806" y="14268"/>
                </a:lnTo>
                <a:lnTo>
                  <a:pt x="2806" y="11791"/>
                </a:lnTo>
                <a:lnTo>
                  <a:pt x="1961" y="11791"/>
                </a:lnTo>
                <a:close/>
              </a:path>
              <a:path w="21600" h="21600" extrusionOk="0">
                <a:moveTo>
                  <a:pt x="3685" y="11791"/>
                </a:moveTo>
                <a:lnTo>
                  <a:pt x="3685" y="14268"/>
                </a:lnTo>
                <a:lnTo>
                  <a:pt x="4530" y="14268"/>
                </a:lnTo>
                <a:lnTo>
                  <a:pt x="4530" y="11791"/>
                </a:lnTo>
                <a:lnTo>
                  <a:pt x="3685" y="11791"/>
                </a:lnTo>
                <a:close/>
              </a:path>
              <a:path w="21600" h="21600" extrusionOk="0">
                <a:moveTo>
                  <a:pt x="5408" y="11791"/>
                </a:moveTo>
                <a:lnTo>
                  <a:pt x="5408" y="14268"/>
                </a:lnTo>
                <a:lnTo>
                  <a:pt x="6254" y="14268"/>
                </a:lnTo>
                <a:lnTo>
                  <a:pt x="6254" y="11791"/>
                </a:lnTo>
                <a:lnTo>
                  <a:pt x="5408" y="11791"/>
                </a:lnTo>
                <a:close/>
              </a:path>
              <a:path w="21600" h="21600" extrusionOk="0">
                <a:moveTo>
                  <a:pt x="7132" y="11791"/>
                </a:moveTo>
                <a:lnTo>
                  <a:pt x="7132" y="14268"/>
                </a:lnTo>
                <a:lnTo>
                  <a:pt x="7977" y="14268"/>
                </a:lnTo>
                <a:lnTo>
                  <a:pt x="7977" y="11791"/>
                </a:lnTo>
                <a:lnTo>
                  <a:pt x="7132" y="11791"/>
                </a:lnTo>
                <a:close/>
              </a:path>
            </a:pathLst>
          </a:custGeom>
          <a:solidFill>
            <a:srgbClr val="C0C0C0"/>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IN"/>
          </a:p>
        </p:txBody>
      </p:sp>
      <p:sp>
        <p:nvSpPr>
          <p:cNvPr id="1029" name="Rectangle 1028"/>
          <p:cNvSpPr/>
          <p:nvPr/>
        </p:nvSpPr>
        <p:spPr>
          <a:xfrm>
            <a:off x="6105450" y="3761086"/>
            <a:ext cx="2859038" cy="431361"/>
          </a:xfrm>
          <a:prstGeom prst="rect">
            <a:avLst/>
          </a:prstGeom>
        </p:spPr>
        <p:style>
          <a:lnRef idx="0">
            <a:schemeClr val="accent4"/>
          </a:lnRef>
          <a:fillRef idx="3">
            <a:schemeClr val="accent4"/>
          </a:fillRef>
          <a:effectRef idx="3">
            <a:schemeClr val="accent4"/>
          </a:effectRef>
          <a:fontRef idx="minor">
            <a:schemeClr val="lt1"/>
          </a:fontRef>
        </p:style>
        <p:txBody>
          <a:bodyPr rtlCol="0" anchor="ctr"/>
          <a:lstStyle/>
          <a:p>
            <a:pPr algn="ctr"/>
            <a:r>
              <a:rPr lang="en-IN" dirty="0" smtClean="0"/>
              <a:t>NETWORK DIVECESC</a:t>
            </a:r>
            <a:endParaRPr lang="en-IN" dirty="0"/>
          </a:p>
        </p:txBody>
      </p:sp>
      <p:cxnSp>
        <p:nvCxnSpPr>
          <p:cNvPr id="1032" name="Straight Arrow Connector 1031"/>
          <p:cNvCxnSpPr>
            <a:stCxn id="31" idx="4"/>
          </p:cNvCxnSpPr>
          <p:nvPr/>
        </p:nvCxnSpPr>
        <p:spPr>
          <a:xfrm>
            <a:off x="7729182" y="4724978"/>
            <a:ext cx="659242" cy="1075864"/>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1035" name="Straight Arrow Connector 1034"/>
          <p:cNvCxnSpPr>
            <a:stCxn id="31" idx="5"/>
          </p:cNvCxnSpPr>
          <p:nvPr/>
        </p:nvCxnSpPr>
        <p:spPr>
          <a:xfrm flipH="1">
            <a:off x="6266817" y="4724978"/>
            <a:ext cx="576190" cy="926425"/>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1037" name="Straight Arrow Connector 1036"/>
          <p:cNvCxnSpPr>
            <a:stCxn id="31" idx="7"/>
          </p:cNvCxnSpPr>
          <p:nvPr/>
        </p:nvCxnSpPr>
        <p:spPr>
          <a:xfrm flipH="1">
            <a:off x="7286093" y="4724978"/>
            <a:ext cx="2" cy="1192543"/>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sp>
        <p:nvSpPr>
          <p:cNvPr id="47" name="Rectangle 46"/>
          <p:cNvSpPr/>
          <p:nvPr/>
        </p:nvSpPr>
        <p:spPr>
          <a:xfrm>
            <a:off x="1178541" y="3760442"/>
            <a:ext cx="2859038" cy="431361"/>
          </a:xfrm>
          <a:prstGeom prst="rect">
            <a:avLst/>
          </a:prstGeom>
        </p:spPr>
        <p:style>
          <a:lnRef idx="0">
            <a:schemeClr val="accent4"/>
          </a:lnRef>
          <a:fillRef idx="3">
            <a:schemeClr val="accent4"/>
          </a:fillRef>
          <a:effectRef idx="3">
            <a:schemeClr val="accent4"/>
          </a:effectRef>
          <a:fontRef idx="minor">
            <a:schemeClr val="lt1"/>
          </a:fontRef>
        </p:style>
        <p:txBody>
          <a:bodyPr rtlCol="0" anchor="ctr"/>
          <a:lstStyle/>
          <a:p>
            <a:pPr algn="ctr"/>
            <a:r>
              <a:rPr lang="en-IN" dirty="0" smtClean="0"/>
              <a:t>NETWORK DIVECES</a:t>
            </a:r>
            <a:endParaRPr lang="en-IN" dirty="0"/>
          </a:p>
        </p:txBody>
      </p:sp>
      <p:sp>
        <p:nvSpPr>
          <p:cNvPr id="1038" name="Left-Right Arrow 1037"/>
          <p:cNvSpPr/>
          <p:nvPr/>
        </p:nvSpPr>
        <p:spPr>
          <a:xfrm>
            <a:off x="3301317" y="4478670"/>
            <a:ext cx="3315569" cy="199381"/>
          </a:xfrm>
          <a:prstGeom prst="leftRightArrow">
            <a:avLst/>
          </a:prstGeom>
        </p:spPr>
        <p:style>
          <a:lnRef idx="0">
            <a:schemeClr val="accent5"/>
          </a:lnRef>
          <a:fillRef idx="3">
            <a:schemeClr val="accent5"/>
          </a:fillRef>
          <a:effectRef idx="3">
            <a:schemeClr val="accent5"/>
          </a:effectRef>
          <a:fontRef idx="minor">
            <a:schemeClr val="lt1"/>
          </a:fontRef>
        </p:style>
        <p:txBody>
          <a:bodyPr rtlCol="0" anchor="ctr"/>
          <a:lstStyle/>
          <a:p>
            <a:pPr algn="ctr"/>
            <a:endParaRPr lang="en-IN"/>
          </a:p>
        </p:txBody>
      </p:sp>
      <p:cxnSp>
        <p:nvCxnSpPr>
          <p:cNvPr id="1042" name="Straight Arrow Connector 1041"/>
          <p:cNvCxnSpPr>
            <a:stCxn id="11" idx="7"/>
          </p:cNvCxnSpPr>
          <p:nvPr/>
        </p:nvCxnSpPr>
        <p:spPr>
          <a:xfrm flipH="1">
            <a:off x="2629270" y="4678051"/>
            <a:ext cx="135137" cy="1153916"/>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1049" name="Straight Arrow Connector 1048"/>
          <p:cNvCxnSpPr>
            <a:stCxn id="11" idx="5"/>
          </p:cNvCxnSpPr>
          <p:nvPr/>
        </p:nvCxnSpPr>
        <p:spPr>
          <a:xfrm flipH="1">
            <a:off x="1621011" y="4678051"/>
            <a:ext cx="671084" cy="973352"/>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sp>
        <p:nvSpPr>
          <p:cNvPr id="1052" name="scanner1"/>
          <p:cNvSpPr>
            <a:spLocks noEditPoints="1" noChangeArrowheads="1"/>
          </p:cNvSpPr>
          <p:nvPr/>
        </p:nvSpPr>
        <p:spPr bwMode="auto">
          <a:xfrm>
            <a:off x="0" y="4569382"/>
            <a:ext cx="1056756" cy="375620"/>
          </a:xfrm>
          <a:custGeom>
            <a:avLst/>
            <a:gdLst>
              <a:gd name="T0" fmla="*/ 21600 w 21600"/>
              <a:gd name="T1" fmla="*/ 7200 h 21600"/>
              <a:gd name="T2" fmla="*/ 21600 w 21600"/>
              <a:gd name="T3" fmla="*/ 12695 h 21600"/>
              <a:gd name="T4" fmla="*/ 13925 w 21600"/>
              <a:gd name="T5" fmla="*/ 21600 h 21600"/>
              <a:gd name="T6" fmla="*/ 0 w 21600"/>
              <a:gd name="T7" fmla="*/ 11558 h 21600"/>
              <a:gd name="T8" fmla="*/ 0 w 21600"/>
              <a:gd name="T9" fmla="*/ 6063 h 21600"/>
              <a:gd name="T10" fmla="*/ 7456 w 21600"/>
              <a:gd name="T11" fmla="*/ 0 h 21600"/>
              <a:gd name="T12" fmla="*/ 18749 w 21600"/>
              <a:gd name="T13" fmla="*/ 947 h 21600"/>
              <a:gd name="T14" fmla="*/ 1425 w 21600"/>
              <a:gd name="T15" fmla="*/ 23068 h 21600"/>
              <a:gd name="T16" fmla="*/ 20312 w 21600"/>
              <a:gd name="T17" fmla="*/ 30932 h 21600"/>
            </a:gdLst>
            <a:ahLst/>
            <a:cxnLst>
              <a:cxn ang="0">
                <a:pos x="T0" y="T1"/>
              </a:cxn>
              <a:cxn ang="0">
                <a:pos x="T2" y="T3"/>
              </a:cxn>
              <a:cxn ang="0">
                <a:pos x="T4" y="T5"/>
              </a:cxn>
              <a:cxn ang="0">
                <a:pos x="T6" y="T7"/>
              </a:cxn>
              <a:cxn ang="0">
                <a:pos x="T8" y="T9"/>
              </a:cxn>
              <a:cxn ang="0">
                <a:pos x="T10" y="T11"/>
              </a:cxn>
              <a:cxn ang="0">
                <a:pos x="T12" y="T13"/>
              </a:cxn>
            </a:cxnLst>
            <a:rect l="T14" t="T15" r="T16" b="T17"/>
            <a:pathLst>
              <a:path w="21600" h="21600" extrusionOk="0">
                <a:moveTo>
                  <a:pt x="15350" y="4547"/>
                </a:moveTo>
                <a:lnTo>
                  <a:pt x="21600" y="7200"/>
                </a:lnTo>
                <a:lnTo>
                  <a:pt x="21600" y="10800"/>
                </a:lnTo>
                <a:lnTo>
                  <a:pt x="21600" y="12695"/>
                </a:lnTo>
                <a:lnTo>
                  <a:pt x="13925" y="21600"/>
                </a:lnTo>
                <a:lnTo>
                  <a:pt x="10964" y="19326"/>
                </a:lnTo>
                <a:lnTo>
                  <a:pt x="0" y="11558"/>
                </a:lnTo>
                <a:lnTo>
                  <a:pt x="0" y="10800"/>
                </a:lnTo>
                <a:lnTo>
                  <a:pt x="0" y="6063"/>
                </a:lnTo>
                <a:lnTo>
                  <a:pt x="7456" y="0"/>
                </a:lnTo>
                <a:lnTo>
                  <a:pt x="8552" y="568"/>
                </a:lnTo>
                <a:lnTo>
                  <a:pt x="10964" y="568"/>
                </a:lnTo>
                <a:lnTo>
                  <a:pt x="18749" y="947"/>
                </a:lnTo>
                <a:lnTo>
                  <a:pt x="15350" y="4547"/>
                </a:lnTo>
                <a:close/>
              </a:path>
              <a:path w="21600" h="21600" extrusionOk="0">
                <a:moveTo>
                  <a:pt x="15350" y="4547"/>
                </a:moveTo>
                <a:lnTo>
                  <a:pt x="21600" y="7200"/>
                </a:lnTo>
                <a:lnTo>
                  <a:pt x="13925" y="15347"/>
                </a:lnTo>
                <a:lnTo>
                  <a:pt x="0" y="6063"/>
                </a:lnTo>
                <a:moveTo>
                  <a:pt x="8552" y="568"/>
                </a:moveTo>
                <a:lnTo>
                  <a:pt x="2083" y="6063"/>
                </a:lnTo>
                <a:lnTo>
                  <a:pt x="11951" y="7579"/>
                </a:lnTo>
                <a:lnTo>
                  <a:pt x="15350" y="4547"/>
                </a:lnTo>
                <a:moveTo>
                  <a:pt x="14254" y="5684"/>
                </a:moveTo>
                <a:lnTo>
                  <a:pt x="19078" y="7768"/>
                </a:lnTo>
                <a:lnTo>
                  <a:pt x="13815" y="13074"/>
                </a:lnTo>
                <a:lnTo>
                  <a:pt x="2083" y="6063"/>
                </a:lnTo>
                <a:moveTo>
                  <a:pt x="13925" y="21600"/>
                </a:moveTo>
                <a:lnTo>
                  <a:pt x="13925" y="20463"/>
                </a:lnTo>
                <a:lnTo>
                  <a:pt x="13925" y="16674"/>
                </a:lnTo>
                <a:lnTo>
                  <a:pt x="13925" y="15347"/>
                </a:lnTo>
              </a:path>
            </a:pathLst>
          </a:custGeom>
          <a:solidFill>
            <a:srgbClr val="FFFFCC"/>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IN"/>
          </a:p>
        </p:txBody>
      </p:sp>
      <p:cxnSp>
        <p:nvCxnSpPr>
          <p:cNvPr id="1054" name="Straight Arrow Connector 1053"/>
          <p:cNvCxnSpPr>
            <a:stCxn id="11" idx="8"/>
          </p:cNvCxnSpPr>
          <p:nvPr/>
        </p:nvCxnSpPr>
        <p:spPr>
          <a:xfrm flipH="1">
            <a:off x="1178542" y="4558809"/>
            <a:ext cx="1113553" cy="468801"/>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sp>
        <p:nvSpPr>
          <p:cNvPr id="35" name="Rounded Rectangle 34"/>
          <p:cNvSpPr/>
          <p:nvPr/>
        </p:nvSpPr>
        <p:spPr>
          <a:xfrm>
            <a:off x="1168573" y="5965124"/>
            <a:ext cx="432048" cy="776244"/>
          </a:xfrm>
          <a:prstGeom prst="roundRect">
            <a:avLst/>
          </a:prstGeom>
        </p:spPr>
        <p:style>
          <a:lnRef idx="3">
            <a:schemeClr val="lt1"/>
          </a:lnRef>
          <a:fillRef idx="1">
            <a:schemeClr val="dk1"/>
          </a:fillRef>
          <a:effectRef idx="1">
            <a:schemeClr val="dk1"/>
          </a:effectRef>
          <a:fontRef idx="minor">
            <a:schemeClr val="lt1"/>
          </a:fontRef>
        </p:style>
        <p:txBody>
          <a:bodyPr rtlCol="0" anchor="ctr"/>
          <a:lstStyle/>
          <a:p>
            <a:pPr algn="ctr"/>
            <a:endParaRPr lang="en-IN"/>
          </a:p>
        </p:txBody>
      </p:sp>
      <p:sp>
        <p:nvSpPr>
          <p:cNvPr id="36" name="Rounded Rectangle 35"/>
          <p:cNvSpPr/>
          <p:nvPr/>
        </p:nvSpPr>
        <p:spPr>
          <a:xfrm>
            <a:off x="1246168" y="6102821"/>
            <a:ext cx="276858" cy="30189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37" name="Oval 36"/>
          <p:cNvSpPr/>
          <p:nvPr/>
        </p:nvSpPr>
        <p:spPr>
          <a:xfrm>
            <a:off x="1246168" y="6489306"/>
            <a:ext cx="272686" cy="20159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41" name="Rounded Rectangle 40"/>
          <p:cNvSpPr/>
          <p:nvPr/>
        </p:nvSpPr>
        <p:spPr>
          <a:xfrm>
            <a:off x="0" y="6111039"/>
            <a:ext cx="1056756" cy="556326"/>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n-IN" b="1" dirty="0" smtClean="0"/>
              <a:t>END USERS</a:t>
            </a:r>
            <a:endParaRPr lang="en-IN" b="1" dirty="0"/>
          </a:p>
        </p:txBody>
      </p:sp>
      <p:sp>
        <p:nvSpPr>
          <p:cNvPr id="44" name="Rounded Rectangle 43"/>
          <p:cNvSpPr/>
          <p:nvPr/>
        </p:nvSpPr>
        <p:spPr>
          <a:xfrm>
            <a:off x="1735317" y="332656"/>
            <a:ext cx="5799651" cy="504056"/>
          </a:xfrm>
          <a:prstGeom prst="roundRect">
            <a:avLst/>
          </a:prstGeom>
          <a:effectLst>
            <a:outerShdw blurRad="40000" dist="20000" dir="5400000" rotWithShape="0">
              <a:srgbClr val="000000">
                <a:alpha val="38000"/>
              </a:srgbClr>
            </a:outerShdw>
            <a:softEdge rad="635000"/>
          </a:effectLst>
        </p:spPr>
        <p:style>
          <a:lnRef idx="1">
            <a:schemeClr val="accent6"/>
          </a:lnRef>
          <a:fillRef idx="2">
            <a:schemeClr val="accent6"/>
          </a:fillRef>
          <a:effectRef idx="1">
            <a:schemeClr val="accent6"/>
          </a:effectRef>
          <a:fontRef idx="minor">
            <a:schemeClr val="dk1"/>
          </a:fontRef>
        </p:style>
        <p:txBody>
          <a:bodyPr rtlCol="0" anchor="ctr"/>
          <a:lstStyle/>
          <a:p>
            <a:pPr algn="ctr"/>
            <a:r>
              <a:rPr lang="en-IN" sz="3200" b="1" dirty="0" smtClean="0"/>
              <a:t>CLOUD COMPUTING</a:t>
            </a:r>
            <a:endParaRPr lang="en-IN" sz="3200" b="1" dirty="0"/>
          </a:p>
        </p:txBody>
      </p:sp>
      <p:sp>
        <p:nvSpPr>
          <p:cNvPr id="11" name="modem"/>
          <p:cNvSpPr>
            <a:spLocks noEditPoints="1" noChangeArrowheads="1"/>
          </p:cNvSpPr>
          <p:nvPr/>
        </p:nvSpPr>
        <p:spPr bwMode="auto">
          <a:xfrm>
            <a:off x="2292095" y="4364867"/>
            <a:ext cx="944624" cy="313184"/>
          </a:xfrm>
          <a:custGeom>
            <a:avLst/>
            <a:gdLst>
              <a:gd name="T0" fmla="*/ 0 w 21600"/>
              <a:gd name="T1" fmla="*/ 5152 h 21600"/>
              <a:gd name="T2" fmla="*/ 2941 w 21600"/>
              <a:gd name="T3" fmla="*/ 0 h 21600"/>
              <a:gd name="T4" fmla="*/ 18625 w 21600"/>
              <a:gd name="T5" fmla="*/ 0 h 21600"/>
              <a:gd name="T6" fmla="*/ 21600 w 21600"/>
              <a:gd name="T7" fmla="*/ 5152 h 21600"/>
              <a:gd name="T8" fmla="*/ 21600 w 21600"/>
              <a:gd name="T9" fmla="*/ 21600 h 21600"/>
              <a:gd name="T10" fmla="*/ 0 w 21600"/>
              <a:gd name="T11" fmla="*/ 21600 h 21600"/>
              <a:gd name="T12" fmla="*/ 10800 w 21600"/>
              <a:gd name="T13" fmla="*/ 0 h 21600"/>
              <a:gd name="T14" fmla="*/ 10800 w 21600"/>
              <a:gd name="T15" fmla="*/ 21600 h 21600"/>
              <a:gd name="T16" fmla="*/ 0 w 21600"/>
              <a:gd name="T17" fmla="*/ 13376 h 21600"/>
              <a:gd name="T18" fmla="*/ 21600 w 21600"/>
              <a:gd name="T19" fmla="*/ 13376 h 21600"/>
              <a:gd name="T20" fmla="*/ 400 w 21600"/>
              <a:gd name="T21" fmla="*/ 22400 h 21600"/>
              <a:gd name="T22" fmla="*/ 21200 w 21600"/>
              <a:gd name="T23" fmla="*/ 30000 h 21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T20" t="T21" r="T22" b="T23"/>
            <a:pathLst>
              <a:path w="21600" h="21600" extrusionOk="0">
                <a:moveTo>
                  <a:pt x="0" y="5152"/>
                </a:moveTo>
                <a:lnTo>
                  <a:pt x="2941" y="0"/>
                </a:lnTo>
                <a:lnTo>
                  <a:pt x="18625" y="0"/>
                </a:lnTo>
                <a:lnTo>
                  <a:pt x="21600" y="5152"/>
                </a:lnTo>
                <a:lnTo>
                  <a:pt x="21600" y="21600"/>
                </a:lnTo>
                <a:lnTo>
                  <a:pt x="0" y="21600"/>
                </a:lnTo>
                <a:lnTo>
                  <a:pt x="0" y="5152"/>
                </a:lnTo>
                <a:close/>
              </a:path>
              <a:path w="21600" h="21600" extrusionOk="0">
                <a:moveTo>
                  <a:pt x="0" y="5251"/>
                </a:moveTo>
                <a:lnTo>
                  <a:pt x="21600" y="5251"/>
                </a:lnTo>
                <a:moveTo>
                  <a:pt x="1961" y="11791"/>
                </a:moveTo>
                <a:lnTo>
                  <a:pt x="1961" y="14268"/>
                </a:lnTo>
                <a:lnTo>
                  <a:pt x="2806" y="14268"/>
                </a:lnTo>
                <a:lnTo>
                  <a:pt x="2806" y="11791"/>
                </a:lnTo>
                <a:lnTo>
                  <a:pt x="1961" y="11791"/>
                </a:lnTo>
                <a:close/>
              </a:path>
              <a:path w="21600" h="21600" extrusionOk="0">
                <a:moveTo>
                  <a:pt x="3685" y="11791"/>
                </a:moveTo>
                <a:lnTo>
                  <a:pt x="3685" y="14268"/>
                </a:lnTo>
                <a:lnTo>
                  <a:pt x="4530" y="14268"/>
                </a:lnTo>
                <a:lnTo>
                  <a:pt x="4530" y="11791"/>
                </a:lnTo>
                <a:lnTo>
                  <a:pt x="3685" y="11791"/>
                </a:lnTo>
                <a:close/>
              </a:path>
              <a:path w="21600" h="21600" extrusionOk="0">
                <a:moveTo>
                  <a:pt x="5408" y="11791"/>
                </a:moveTo>
                <a:lnTo>
                  <a:pt x="5408" y="14268"/>
                </a:lnTo>
                <a:lnTo>
                  <a:pt x="6254" y="14268"/>
                </a:lnTo>
                <a:lnTo>
                  <a:pt x="6254" y="11791"/>
                </a:lnTo>
                <a:lnTo>
                  <a:pt x="5408" y="11791"/>
                </a:lnTo>
                <a:close/>
              </a:path>
              <a:path w="21600" h="21600" extrusionOk="0">
                <a:moveTo>
                  <a:pt x="7132" y="11791"/>
                </a:moveTo>
                <a:lnTo>
                  <a:pt x="7132" y="14268"/>
                </a:lnTo>
                <a:lnTo>
                  <a:pt x="7977" y="14268"/>
                </a:lnTo>
                <a:lnTo>
                  <a:pt x="7977" y="11791"/>
                </a:lnTo>
                <a:lnTo>
                  <a:pt x="7132" y="11791"/>
                </a:lnTo>
                <a:close/>
              </a:path>
            </a:pathLst>
          </a:custGeom>
          <a:solidFill>
            <a:srgbClr val="C0C0C0"/>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IN"/>
          </a:p>
        </p:txBody>
      </p:sp>
    </p:spTree>
    <p:extLst>
      <p:ext uri="{BB962C8B-B14F-4D97-AF65-F5344CB8AC3E}">
        <p14:creationId xmlns="" xmlns:p14="http://schemas.microsoft.com/office/powerpoint/2010/main" val="3041125890"/>
      </p:ext>
    </p:extLst>
  </p:cSld>
  <p:clrMapOvr>
    <a:masterClrMapping/>
  </p:clrMapOvr>
  <p:transition spd="med"/>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851</TotalTime>
  <Words>2323</Words>
  <Application>Microsoft Office PowerPoint</Application>
  <PresentationFormat>On-screen Show (4:3)</PresentationFormat>
  <Paragraphs>430</Paragraphs>
  <Slides>115</Slides>
  <Notes>3</Notes>
  <HiddenSlides>0</HiddenSlides>
  <MMClips>0</MMClips>
  <ScaleCrop>false</ScaleCrop>
  <HeadingPairs>
    <vt:vector size="4" baseType="variant">
      <vt:variant>
        <vt:lpstr>Theme</vt:lpstr>
      </vt:variant>
      <vt:variant>
        <vt:i4>1</vt:i4>
      </vt:variant>
      <vt:variant>
        <vt:lpstr>Slide Titles</vt:lpstr>
      </vt:variant>
      <vt:variant>
        <vt:i4>115</vt:i4>
      </vt:variant>
    </vt:vector>
  </HeadingPairs>
  <TitlesOfParts>
    <vt:vector size="116" baseType="lpstr">
      <vt:lpstr>Office Theme</vt:lpstr>
      <vt:lpstr>Slide 1</vt:lpstr>
      <vt:lpstr>Slide 2</vt:lpstr>
      <vt:lpstr>INTRODUCTION</vt:lpstr>
      <vt:lpstr>INTRODUCTION</vt:lpstr>
      <vt:lpstr>ADVANTAGES OF COMPUTER NETWORK</vt:lpstr>
      <vt:lpstr>ADVANTAGES OF COMPUTER NETWORK</vt:lpstr>
      <vt:lpstr>ADVANTAGES OF COMPUTER NETWORK</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lpstr>Slide 27</vt:lpstr>
      <vt:lpstr>Slide 28</vt:lpstr>
      <vt:lpstr>Slide 29</vt:lpstr>
      <vt:lpstr>Slide 30</vt:lpstr>
      <vt:lpstr>Slide 31</vt:lpstr>
      <vt:lpstr>Slide 32</vt:lpstr>
      <vt:lpstr>Slide 33</vt:lpstr>
      <vt:lpstr>Slide 34</vt:lpstr>
      <vt:lpstr>Slide 35</vt:lpstr>
      <vt:lpstr>Slide 36</vt:lpstr>
      <vt:lpstr>Slide 37</vt:lpstr>
      <vt:lpstr>Slide 38</vt:lpstr>
      <vt:lpstr>Slide 39</vt:lpstr>
      <vt:lpstr>Slide 40</vt:lpstr>
      <vt:lpstr>Slide 41</vt:lpstr>
      <vt:lpstr>Slide 42</vt:lpstr>
      <vt:lpstr>Slide 43</vt:lpstr>
      <vt:lpstr>Slide 44</vt:lpstr>
      <vt:lpstr>Slide 45</vt:lpstr>
      <vt:lpstr>Slide 46</vt:lpstr>
      <vt:lpstr>Slide 47</vt:lpstr>
      <vt:lpstr>Slide 48</vt:lpstr>
      <vt:lpstr>Slide 49</vt:lpstr>
      <vt:lpstr>Slide 50</vt:lpstr>
      <vt:lpstr>Slide 51</vt:lpstr>
      <vt:lpstr>Slide 52</vt:lpstr>
      <vt:lpstr>Slide 53</vt:lpstr>
      <vt:lpstr>Slide 54</vt:lpstr>
      <vt:lpstr>Slide 55</vt:lpstr>
      <vt:lpstr>Slide 56</vt:lpstr>
      <vt:lpstr>Slide 57</vt:lpstr>
      <vt:lpstr>Slide 58</vt:lpstr>
      <vt:lpstr>Slide 59</vt:lpstr>
      <vt:lpstr>Slide 60</vt:lpstr>
      <vt:lpstr>Slide 61</vt:lpstr>
      <vt:lpstr>Slide 62</vt:lpstr>
      <vt:lpstr>Slide 63</vt:lpstr>
      <vt:lpstr>Slide 64</vt:lpstr>
      <vt:lpstr>Slide 65</vt:lpstr>
      <vt:lpstr>Slide 66</vt:lpstr>
      <vt:lpstr>Slide 67</vt:lpstr>
      <vt:lpstr>Slide 68</vt:lpstr>
      <vt:lpstr>Slide 69</vt:lpstr>
      <vt:lpstr>Slide 70</vt:lpstr>
      <vt:lpstr>Slide 71</vt:lpstr>
      <vt:lpstr>Slide 72</vt:lpstr>
      <vt:lpstr>Slide 73</vt:lpstr>
      <vt:lpstr>Slide 74</vt:lpstr>
      <vt:lpstr>Slide 75</vt:lpstr>
      <vt:lpstr>Slide 76</vt:lpstr>
      <vt:lpstr>Slide 77</vt:lpstr>
      <vt:lpstr>Slide 78</vt:lpstr>
      <vt:lpstr>Slide 79</vt:lpstr>
      <vt:lpstr>Slide 80</vt:lpstr>
      <vt:lpstr>Slide 81</vt:lpstr>
      <vt:lpstr>Slide 82</vt:lpstr>
      <vt:lpstr>Slide 83</vt:lpstr>
      <vt:lpstr>Slide 84</vt:lpstr>
      <vt:lpstr>Slide 85</vt:lpstr>
      <vt:lpstr>Slide 86</vt:lpstr>
      <vt:lpstr>Slide 87</vt:lpstr>
      <vt:lpstr>Slide 88</vt:lpstr>
      <vt:lpstr>Slide 89</vt:lpstr>
      <vt:lpstr>Slide 90</vt:lpstr>
      <vt:lpstr>Slide 91</vt:lpstr>
      <vt:lpstr>Slide 92</vt:lpstr>
      <vt:lpstr>Slide 93</vt:lpstr>
      <vt:lpstr>Slide 94</vt:lpstr>
      <vt:lpstr>Slide 95</vt:lpstr>
      <vt:lpstr>Slide 96</vt:lpstr>
      <vt:lpstr>Slide 97</vt:lpstr>
      <vt:lpstr>Slide 98</vt:lpstr>
      <vt:lpstr>Slide 99</vt:lpstr>
      <vt:lpstr>Slide 100</vt:lpstr>
      <vt:lpstr>Slide 101</vt:lpstr>
      <vt:lpstr>Slide 102</vt:lpstr>
      <vt:lpstr>Slide 103</vt:lpstr>
      <vt:lpstr>Slide 104</vt:lpstr>
      <vt:lpstr>Slide 105</vt:lpstr>
      <vt:lpstr>Slide 106</vt:lpstr>
      <vt:lpstr>Slide 107</vt:lpstr>
      <vt:lpstr>Slide 108</vt:lpstr>
      <vt:lpstr>Slide 109</vt:lpstr>
      <vt:lpstr>Slide 110</vt:lpstr>
      <vt:lpstr>Slide 111</vt:lpstr>
      <vt:lpstr>Slide 112</vt:lpstr>
      <vt:lpstr>Slide 113</vt:lpstr>
      <vt:lpstr>Slide 114</vt:lpstr>
      <vt:lpstr>ThankYou</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dc:creator>
  <cp:lastModifiedBy>AdmOfficer</cp:lastModifiedBy>
  <cp:revision>199</cp:revision>
  <dcterms:created xsi:type="dcterms:W3CDTF">2019-07-01T13:06:09Z</dcterms:created>
  <dcterms:modified xsi:type="dcterms:W3CDTF">2019-08-19T18:58:07Z</dcterms:modified>
</cp:coreProperties>
</file>